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62" r:id="rId2"/>
    <p:sldId id="264" r:id="rId3"/>
    <p:sldId id="265" r:id="rId4"/>
    <p:sldId id="284" r:id="rId5"/>
    <p:sldId id="273" r:id="rId6"/>
    <p:sldId id="285" r:id="rId7"/>
    <p:sldId id="269" r:id="rId8"/>
    <p:sldId id="270" r:id="rId9"/>
    <p:sldId id="272" r:id="rId10"/>
    <p:sldId id="274" r:id="rId11"/>
    <p:sldId id="268" r:id="rId12"/>
    <p:sldId id="275" r:id="rId13"/>
    <p:sldId id="276" r:id="rId14"/>
    <p:sldId id="278" r:id="rId15"/>
    <p:sldId id="277" r:id="rId16"/>
    <p:sldId id="279" r:id="rId17"/>
    <p:sldId id="280" r:id="rId18"/>
    <p:sldId id="281" r:id="rId19"/>
    <p:sldId id="263" r:id="rId20"/>
    <p:sldId id="283" r:id="rId21"/>
    <p:sldId id="282" r:id="rId2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9" autoAdjust="0"/>
    <p:restoredTop sz="94660"/>
  </p:normalViewPr>
  <p:slideViewPr>
    <p:cSldViewPr>
      <p:cViewPr varScale="1">
        <p:scale>
          <a:sx n="96" d="100"/>
          <a:sy n="96" d="100"/>
        </p:scale>
        <p:origin x="57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BBAF4F44-C0B3-4B56-B40C-8BA9D9A747EA}" type="datetimeFigureOut">
              <a:rPr lang="hu-HU" smtClean="0"/>
              <a:pPr/>
              <a:t>2024. 01. 25.</a:t>
            </a:fld>
            <a:endParaRPr lang="hu-HU" dirty="0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 dirty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FECDA757-22F0-4D21-A99D-87CE722ADB0B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12973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CF58CF98-D4D1-46EC-81A9-070A8C63F8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F0AA4B6-0671-4188-AE6E-F8698214722C}" type="datetime1">
              <a:rPr lang="hu-HU" smtClean="0"/>
              <a:t>2024. 01. 25.</a:t>
            </a:fld>
            <a:endParaRPr lang="hu-HU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0C62FE4F-0FC4-482D-9B2D-CC8C69B25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6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/>
          </a:p>
        </p:txBody>
      </p:sp>
      <p:sp>
        <p:nvSpPr>
          <p:cNvPr id="9" name="Dia számának helye 5">
            <a:extLst>
              <a:ext uri="{FF2B5EF4-FFF2-40B4-BE49-F238E27FC236}">
                <a16:creationId xmlns:a16="http://schemas.microsoft.com/office/drawing/2014/main" id="{95FE95C0-9DBA-4AE4-ABAA-8AA7F90BF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0D84E3C-B01F-4FFE-A705-1FD4F1F186B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84729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9CBC935D-199C-4466-9A7F-6F0E29E81D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6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7C773E1-2C77-44AF-8D60-6A4F26421401}" type="datetime1">
              <a:rPr lang="hu-HU" smtClean="0"/>
              <a:t>2024. 01. 25.</a:t>
            </a:fld>
            <a:endParaRPr lang="hu-HU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14E9EB25-3A48-4F3B-BC2F-D416F4091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6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/>
          </a:p>
        </p:txBody>
      </p:sp>
      <p:sp>
        <p:nvSpPr>
          <p:cNvPr id="9" name="Dia számának helye 5">
            <a:extLst>
              <a:ext uri="{FF2B5EF4-FFF2-40B4-BE49-F238E27FC236}">
                <a16:creationId xmlns:a16="http://schemas.microsoft.com/office/drawing/2014/main" id="{8F896DE7-39F2-41EB-9B3C-115BE6101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6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0D84E3C-B01F-4FFE-A705-1FD4F1F186B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65282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ED031A70-5DCD-4A6C-A449-E90DA04A8E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6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62C06D-6056-489B-A650-81492655D5A5}" type="datetime1">
              <a:rPr lang="hu-HU" smtClean="0"/>
              <a:t>2024. 01. 25.</a:t>
            </a:fld>
            <a:endParaRPr lang="hu-HU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D530A938-5BF4-4F68-8E44-75E13DCB7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6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/>
          </a:p>
        </p:txBody>
      </p:sp>
      <p:sp>
        <p:nvSpPr>
          <p:cNvPr id="9" name="Dia számának helye 5">
            <a:extLst>
              <a:ext uri="{FF2B5EF4-FFF2-40B4-BE49-F238E27FC236}">
                <a16:creationId xmlns:a16="http://schemas.microsoft.com/office/drawing/2014/main" id="{540DD37F-2007-47AB-ACCE-2D28942A9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6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0D84E3C-B01F-4FFE-A705-1FD4F1F186B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45818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838200" y="644409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7E360BF-77C8-42E5-9CDF-14017F107492}" type="datetime1">
              <a:rPr lang="hu-HU" smtClean="0"/>
              <a:t>2024. 01. 25.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4038600" y="6444096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8610600" y="644409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0D84E3C-B01F-4FFE-A705-1FD4F1F186B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34036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E7FB7248-A80F-41A0-836A-F9075EECC6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6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993EA73-2EEF-43A3-AB60-04FCF650D9D1}" type="datetime1">
              <a:rPr lang="hu-HU" smtClean="0"/>
              <a:t>2024. 01. 25.</a:t>
            </a:fld>
            <a:endParaRPr lang="hu-HU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46291E58-1371-46ED-96EB-83B54C1AC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6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/>
          </a:p>
        </p:txBody>
      </p:sp>
      <p:sp>
        <p:nvSpPr>
          <p:cNvPr id="9" name="Dia számának helye 5">
            <a:extLst>
              <a:ext uri="{FF2B5EF4-FFF2-40B4-BE49-F238E27FC236}">
                <a16:creationId xmlns:a16="http://schemas.microsoft.com/office/drawing/2014/main" id="{9FED3814-563D-47F8-B9B8-2896CC71E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6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0D84E3C-B01F-4FFE-A705-1FD4F1F186B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9895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838200" y="6448712"/>
            <a:ext cx="2743200" cy="365125"/>
          </a:xfrm>
          <a:prstGeom prst="rect">
            <a:avLst/>
          </a:prstGeom>
        </p:spPr>
        <p:txBody>
          <a:bodyPr/>
          <a:lstStyle/>
          <a:p>
            <a:fld id="{30A3D3BD-1E68-49A7-B7DD-A5C2BD3BD687}" type="datetime1">
              <a:rPr lang="hu-HU" smtClean="0"/>
              <a:t>2024. 01. 25.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4038600" y="644871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610600" y="6448712"/>
            <a:ext cx="2743200" cy="365125"/>
          </a:xfrm>
          <a:prstGeom prst="rect">
            <a:avLst/>
          </a:prstGeom>
        </p:spPr>
        <p:txBody>
          <a:bodyPr/>
          <a:lstStyle/>
          <a:p>
            <a:fld id="{00D84E3C-B01F-4FFE-A705-1FD4F1F186B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82942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10" name="Dátum helye 3">
            <a:extLst>
              <a:ext uri="{FF2B5EF4-FFF2-40B4-BE49-F238E27FC236}">
                <a16:creationId xmlns:a16="http://schemas.microsoft.com/office/drawing/2014/main" id="{4D1AFF7C-631C-4556-BDB0-A9C7748FC42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6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8D957D0-F5E0-4B1D-9EAD-46AC40A1016D}" type="datetime1">
              <a:rPr lang="hu-HU" smtClean="0"/>
              <a:t>2024. 01. 25.</a:t>
            </a:fld>
            <a:endParaRPr lang="hu-HU"/>
          </a:p>
        </p:txBody>
      </p:sp>
      <p:sp>
        <p:nvSpPr>
          <p:cNvPr id="11" name="Élőláb helye 4">
            <a:extLst>
              <a:ext uri="{FF2B5EF4-FFF2-40B4-BE49-F238E27FC236}">
                <a16:creationId xmlns:a16="http://schemas.microsoft.com/office/drawing/2014/main" id="{D1AF7E08-6646-4A12-9928-6EEF9EDDC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6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/>
          </a:p>
        </p:txBody>
      </p:sp>
      <p:sp>
        <p:nvSpPr>
          <p:cNvPr id="12" name="Dia számának helye 5">
            <a:extLst>
              <a:ext uri="{FF2B5EF4-FFF2-40B4-BE49-F238E27FC236}">
                <a16:creationId xmlns:a16="http://schemas.microsoft.com/office/drawing/2014/main" id="{451EA8F4-75AF-4990-B37A-3A754D7F2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6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0D84E3C-B01F-4FFE-A705-1FD4F1F186B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01115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6" name="Dátum helye 3">
            <a:extLst>
              <a:ext uri="{FF2B5EF4-FFF2-40B4-BE49-F238E27FC236}">
                <a16:creationId xmlns:a16="http://schemas.microsoft.com/office/drawing/2014/main" id="{BA11F795-4447-4672-8A7D-E3FBE5B7AC8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6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187D7F6-076F-40E6-B518-D4CC2D08D5C8}" type="datetime1">
              <a:rPr lang="hu-HU" smtClean="0"/>
              <a:t>2024. 01. 25.</a:t>
            </a:fld>
            <a:endParaRPr lang="hu-HU"/>
          </a:p>
        </p:txBody>
      </p:sp>
      <p:sp>
        <p:nvSpPr>
          <p:cNvPr id="7" name="Élőláb helye 4">
            <a:extLst>
              <a:ext uri="{FF2B5EF4-FFF2-40B4-BE49-F238E27FC236}">
                <a16:creationId xmlns:a16="http://schemas.microsoft.com/office/drawing/2014/main" id="{634E6E2A-4FED-4A1D-ACFC-E81A2B1FD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6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/>
          </a:p>
        </p:txBody>
      </p:sp>
      <p:sp>
        <p:nvSpPr>
          <p:cNvPr id="8" name="Dia számának helye 5">
            <a:extLst>
              <a:ext uri="{FF2B5EF4-FFF2-40B4-BE49-F238E27FC236}">
                <a16:creationId xmlns:a16="http://schemas.microsoft.com/office/drawing/2014/main" id="{35E533A9-3565-494F-9E21-9D094F7D1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6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0D84E3C-B01F-4FFE-A705-1FD4F1F186B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45854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átum helye 3">
            <a:extLst>
              <a:ext uri="{FF2B5EF4-FFF2-40B4-BE49-F238E27FC236}">
                <a16:creationId xmlns:a16="http://schemas.microsoft.com/office/drawing/2014/main" id="{75C8A42B-2A25-436F-BA04-C6EEC8744B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6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7D25C92-4CA7-4B2B-8589-0CB4D701DF39}" type="datetime1">
              <a:rPr lang="hu-HU" smtClean="0"/>
              <a:t>2024. 01. 25.</a:t>
            </a:fld>
            <a:endParaRPr lang="hu-HU"/>
          </a:p>
        </p:txBody>
      </p:sp>
      <p:sp>
        <p:nvSpPr>
          <p:cNvPr id="6" name="Élőláb helye 4">
            <a:extLst>
              <a:ext uri="{FF2B5EF4-FFF2-40B4-BE49-F238E27FC236}">
                <a16:creationId xmlns:a16="http://schemas.microsoft.com/office/drawing/2014/main" id="{C4754CBA-794F-436E-9C11-57234AE7B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6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/>
          </a:p>
        </p:txBody>
      </p:sp>
      <p:sp>
        <p:nvSpPr>
          <p:cNvPr id="7" name="Dia számának helye 5">
            <a:extLst>
              <a:ext uri="{FF2B5EF4-FFF2-40B4-BE49-F238E27FC236}">
                <a16:creationId xmlns:a16="http://schemas.microsoft.com/office/drawing/2014/main" id="{F60CBC7B-63E9-4A0E-A050-7893BBD8F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6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0D84E3C-B01F-4FFE-A705-1FD4F1F186B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13210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8" name="Dátum helye 3">
            <a:extLst>
              <a:ext uri="{FF2B5EF4-FFF2-40B4-BE49-F238E27FC236}">
                <a16:creationId xmlns:a16="http://schemas.microsoft.com/office/drawing/2014/main" id="{D012EEA9-2736-4101-98C2-8AA7A7E701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6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C347454-40AD-4CD6-BE65-ADE4DCE10879}" type="datetime1">
              <a:rPr lang="hu-HU" smtClean="0"/>
              <a:t>2024. 01. 25.</a:t>
            </a:fld>
            <a:endParaRPr lang="hu-HU"/>
          </a:p>
        </p:txBody>
      </p:sp>
      <p:sp>
        <p:nvSpPr>
          <p:cNvPr id="9" name="Élőláb helye 4">
            <a:extLst>
              <a:ext uri="{FF2B5EF4-FFF2-40B4-BE49-F238E27FC236}">
                <a16:creationId xmlns:a16="http://schemas.microsoft.com/office/drawing/2014/main" id="{FE647E33-8423-4D6B-B330-87F16C5B2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6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/>
          </a:p>
        </p:txBody>
      </p:sp>
      <p:sp>
        <p:nvSpPr>
          <p:cNvPr id="10" name="Dia számának helye 5">
            <a:extLst>
              <a:ext uri="{FF2B5EF4-FFF2-40B4-BE49-F238E27FC236}">
                <a16:creationId xmlns:a16="http://schemas.microsoft.com/office/drawing/2014/main" id="{CA27BFA0-6BFF-45BE-97DA-22A5CC256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6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0D84E3C-B01F-4FFE-A705-1FD4F1F186B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23883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u-HU" smtClean="0"/>
              <a:t>Kép beszúrásához kattintson az ikonra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8" name="Dátum helye 3">
            <a:extLst>
              <a:ext uri="{FF2B5EF4-FFF2-40B4-BE49-F238E27FC236}">
                <a16:creationId xmlns:a16="http://schemas.microsoft.com/office/drawing/2014/main" id="{6189703D-5E2E-4D64-8CEC-66DFA11B1B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6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6388890-C2EF-41EF-B78B-F5E0F57AAB67}" type="datetime1">
              <a:rPr lang="hu-HU" smtClean="0"/>
              <a:t>2024. 01. 25.</a:t>
            </a:fld>
            <a:endParaRPr lang="hu-HU"/>
          </a:p>
        </p:txBody>
      </p:sp>
      <p:sp>
        <p:nvSpPr>
          <p:cNvPr id="9" name="Élőláb helye 4">
            <a:extLst>
              <a:ext uri="{FF2B5EF4-FFF2-40B4-BE49-F238E27FC236}">
                <a16:creationId xmlns:a16="http://schemas.microsoft.com/office/drawing/2014/main" id="{572F7F64-E8E4-43F4-AEA4-80FA15775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6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/>
          </a:p>
        </p:txBody>
      </p:sp>
      <p:sp>
        <p:nvSpPr>
          <p:cNvPr id="10" name="Dia számának helye 5">
            <a:extLst>
              <a:ext uri="{FF2B5EF4-FFF2-40B4-BE49-F238E27FC236}">
                <a16:creationId xmlns:a16="http://schemas.microsoft.com/office/drawing/2014/main" id="{27CAE4AF-C961-42B4-B89A-718638882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6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0D84E3C-B01F-4FFE-A705-1FD4F1F186B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77153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0BF256DA-1987-49D0-A228-104BE0A302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4409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F2C1308A-5AED-403F-96F7-03885E2D448C}" type="datetime1">
              <a:rPr lang="hu-HU" smtClean="0"/>
              <a:t>2024. 01. 25.</a:t>
            </a:fld>
            <a:endParaRPr lang="hu-HU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C2CC8B01-C818-48A3-A421-A9722FFB80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44096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hu-HU"/>
          </a:p>
        </p:txBody>
      </p:sp>
      <p:sp>
        <p:nvSpPr>
          <p:cNvPr id="9" name="Dia számának helye 5">
            <a:extLst>
              <a:ext uri="{FF2B5EF4-FFF2-40B4-BE49-F238E27FC236}">
                <a16:creationId xmlns:a16="http://schemas.microsoft.com/office/drawing/2014/main" id="{8D649A16-DC1E-4FDA-AA87-1F7A2ABD61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44096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fld id="{00D84E3C-B01F-4FFE-A705-1FD4F1F186B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5048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95400" y="1628800"/>
            <a:ext cx="10884024" cy="2387600"/>
          </a:xfrm>
        </p:spPr>
        <p:txBody>
          <a:bodyPr>
            <a:normAutofit fontScale="90000"/>
          </a:bodyPr>
          <a:lstStyle/>
          <a:p>
            <a:r>
              <a:rPr lang="hu-HU" b="1" dirty="0"/>
              <a:t>Vizsgálati módszerek, laboratóriumi tapasztalatok I.</a:t>
            </a:r>
            <a:r>
              <a:rPr lang="hu-HU" dirty="0"/>
              <a:t/>
            </a:r>
            <a:br>
              <a:rPr lang="hu-HU" dirty="0"/>
            </a:br>
            <a:r>
              <a:rPr lang="hu-HU" dirty="0"/>
              <a:t>PFA vegyületek, </a:t>
            </a:r>
            <a:r>
              <a:rPr lang="hu-HU" dirty="0" err="1"/>
              <a:t>Biszfenol</a:t>
            </a:r>
            <a:r>
              <a:rPr lang="hu-HU" dirty="0"/>
              <a:t>-A, </a:t>
            </a:r>
            <a:r>
              <a:rPr lang="hu-HU" dirty="0" err="1" smtClean="0"/>
              <a:t>Mikrocisztin</a:t>
            </a:r>
            <a:r>
              <a:rPr lang="hu-HU" dirty="0" smtClean="0"/>
              <a:t>-LR </a:t>
            </a: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2465004" y="4016400"/>
            <a:ext cx="7344816" cy="1080120"/>
          </a:xfrm>
        </p:spPr>
        <p:txBody>
          <a:bodyPr>
            <a:normAutofit/>
          </a:bodyPr>
          <a:lstStyle/>
          <a:p>
            <a:r>
              <a:rPr lang="hu-HU" dirty="0"/>
              <a:t>Erdélyi </a:t>
            </a:r>
            <a:r>
              <a:rPr lang="hu-HU" dirty="0" smtClean="0"/>
              <a:t>Norbert</a:t>
            </a:r>
            <a:br>
              <a:rPr lang="hu-HU" dirty="0" smtClean="0"/>
            </a:br>
            <a:r>
              <a:rPr lang="hu-HU" dirty="0" smtClean="0"/>
              <a:t>NNGYK </a:t>
            </a:r>
            <a:r>
              <a:rPr lang="hu-HU" dirty="0"/>
              <a:t>Közegészségügyi Laboratóriumi és Módszertani </a:t>
            </a:r>
            <a:r>
              <a:rPr lang="hu-HU" dirty="0" smtClean="0"/>
              <a:t>Főosztály</a:t>
            </a:r>
            <a:br>
              <a:rPr lang="hu-HU" dirty="0" smtClean="0"/>
            </a:br>
            <a:r>
              <a:rPr lang="hu-HU" dirty="0" smtClean="0"/>
              <a:t>2024.01.25.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84E3C-B01F-4FFE-A705-1FD4F1F186B5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47443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802416" cy="1325563"/>
          </a:xfrm>
        </p:spPr>
        <p:txBody>
          <a:bodyPr>
            <a:normAutofit/>
          </a:bodyPr>
          <a:lstStyle/>
          <a:p>
            <a:r>
              <a:rPr lang="hu-HU" b="1" dirty="0" err="1"/>
              <a:t>Mikrocisztin</a:t>
            </a:r>
            <a:r>
              <a:rPr lang="hu-HU" b="1" dirty="0"/>
              <a:t>-LR mérése az ISO 20179:2005 szabvány alapján </a:t>
            </a:r>
            <a:r>
              <a:rPr lang="hu-HU" b="1" dirty="0" smtClean="0"/>
              <a:t>4.</a:t>
            </a:r>
            <a:endParaRPr lang="hu-HU" b="1" dirty="0"/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9856" y="1808003"/>
            <a:ext cx="4852835" cy="3060000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1777812"/>
            <a:ext cx="4428656" cy="3060000"/>
          </a:xfrm>
          <a:prstGeom prst="rect">
            <a:avLst/>
          </a:prstGeom>
        </p:spPr>
      </p:pic>
      <p:sp>
        <p:nvSpPr>
          <p:cNvPr id="6" name="Szövegdoboz 5"/>
          <p:cNvSpPr txBox="1"/>
          <p:nvPr/>
        </p:nvSpPr>
        <p:spPr>
          <a:xfrm>
            <a:off x="3507798" y="177781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latin typeface="Arial" panose="020B0604020202020204" pitchFamily="34" charset="0"/>
              </a:rPr>
              <a:t>DAD</a:t>
            </a:r>
          </a:p>
        </p:txBody>
      </p:sp>
      <p:sp>
        <p:nvSpPr>
          <p:cNvPr id="7" name="Szövegdoboz 6"/>
          <p:cNvSpPr txBox="1"/>
          <p:nvPr/>
        </p:nvSpPr>
        <p:spPr>
          <a:xfrm>
            <a:off x="8742514" y="1777812"/>
            <a:ext cx="1018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latin typeface="Arial" panose="020B0604020202020204" pitchFamily="34" charset="0"/>
              </a:rPr>
              <a:t>MS/MS</a:t>
            </a:r>
          </a:p>
        </p:txBody>
      </p:sp>
      <p:sp>
        <p:nvSpPr>
          <p:cNvPr id="9" name="Szövegdoboz 8"/>
          <p:cNvSpPr txBox="1"/>
          <p:nvPr/>
        </p:nvSpPr>
        <p:spPr>
          <a:xfrm>
            <a:off x="2711624" y="5301208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latin typeface="Arial" panose="020B0604020202020204" pitchFamily="34" charset="0"/>
              </a:rPr>
              <a:t>250 </a:t>
            </a:r>
            <a:r>
              <a:rPr lang="hu-HU" dirty="0" err="1">
                <a:latin typeface="Arial" panose="020B0604020202020204" pitchFamily="34" charset="0"/>
              </a:rPr>
              <a:t>ng</a:t>
            </a:r>
            <a:r>
              <a:rPr lang="hu-HU" dirty="0">
                <a:latin typeface="Arial" panose="020B0604020202020204" pitchFamily="34" charset="0"/>
              </a:rPr>
              <a:t>/ml </a:t>
            </a:r>
            <a:r>
              <a:rPr lang="hu-HU" dirty="0" smtClean="0">
                <a:latin typeface="Arial" panose="020B0604020202020204" pitchFamily="34" charset="0"/>
              </a:rPr>
              <a:t>kalibráló oldat 2 µl injektálása esetén</a:t>
            </a:r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14" name="Szövegdoboz 13"/>
          <p:cNvSpPr txBox="1"/>
          <p:nvPr/>
        </p:nvSpPr>
        <p:spPr>
          <a:xfrm>
            <a:off x="9766971" y="1774658"/>
            <a:ext cx="2323455" cy="40395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hu-HU" sz="1900" dirty="0">
                <a:latin typeface="Arial" panose="020B0604020202020204" pitchFamily="34" charset="0"/>
              </a:rPr>
              <a:t>Probléma: „híg” hiteles anyagminták elérhetőek a forgalmazóknál</a:t>
            </a:r>
          </a:p>
          <a:p>
            <a:pPr algn="just">
              <a:lnSpc>
                <a:spcPct val="150000"/>
              </a:lnSpc>
            </a:pPr>
            <a:r>
              <a:rPr lang="hu-HU" sz="1900" dirty="0">
                <a:latin typeface="Arial" panose="020B0604020202020204" pitchFamily="34" charset="0"/>
              </a:rPr>
              <a:t>MS előny =&gt; alacsonyabbra lehet kalibrálni, így kevesebb standard fogy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84E3C-B01F-4FFE-A705-1FD4F1F186B5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076650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Kép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3514" y="3876234"/>
            <a:ext cx="4320000" cy="1845226"/>
          </a:xfrm>
          <a:prstGeom prst="rect">
            <a:avLst/>
          </a:prstGeom>
        </p:spPr>
      </p:pic>
      <p:pic>
        <p:nvPicPr>
          <p:cNvPr id="26" name="Kép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53514" y="1107724"/>
            <a:ext cx="4320000" cy="2324051"/>
          </a:xfrm>
          <a:prstGeom prst="rect">
            <a:avLst/>
          </a:prstGeom>
        </p:spPr>
      </p:pic>
      <p:sp>
        <p:nvSpPr>
          <p:cNvPr id="27" name="Tartalom helye 26"/>
          <p:cNvSpPr>
            <a:spLocks noGrp="1"/>
          </p:cNvSpPr>
          <p:nvPr>
            <p:ph idx="1"/>
          </p:nvPr>
        </p:nvSpPr>
        <p:spPr>
          <a:xfrm>
            <a:off x="191344" y="1916832"/>
            <a:ext cx="7127704" cy="4392488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hu-HU" sz="2400" dirty="0" smtClean="0"/>
              <a:t>Mérési módszerek</a:t>
            </a:r>
          </a:p>
          <a:p>
            <a:pPr lvl="1" algn="just">
              <a:lnSpc>
                <a:spcPct val="150000"/>
              </a:lnSpc>
            </a:pPr>
            <a:r>
              <a:rPr lang="hu-HU" sz="2100" dirty="0" smtClean="0"/>
              <a:t>ISO 21675:2019 (</a:t>
            </a:r>
            <a:r>
              <a:rPr lang="hu-HU" sz="2100" dirty="0" smtClean="0"/>
              <a:t>15/20 komponens)</a:t>
            </a:r>
            <a:endParaRPr lang="hu-HU" sz="2100" dirty="0" smtClean="0"/>
          </a:p>
          <a:p>
            <a:pPr lvl="1" algn="just">
              <a:lnSpc>
                <a:spcPct val="150000"/>
              </a:lnSpc>
            </a:pPr>
            <a:r>
              <a:rPr lang="hu-HU" sz="2100" dirty="0"/>
              <a:t>EPA </a:t>
            </a:r>
            <a:r>
              <a:rPr lang="hu-HU" sz="2100" dirty="0" err="1" smtClean="0"/>
              <a:t>Method</a:t>
            </a:r>
            <a:r>
              <a:rPr lang="hu-HU" sz="2100" dirty="0" smtClean="0"/>
              <a:t> 537:2009 (</a:t>
            </a:r>
            <a:r>
              <a:rPr lang="hu-HU" sz="2100" dirty="0" smtClean="0"/>
              <a:t>11/20 komponens)</a:t>
            </a:r>
            <a:endParaRPr lang="hu-HU" sz="2100" dirty="0" smtClean="0"/>
          </a:p>
          <a:p>
            <a:pPr lvl="1" algn="just">
              <a:lnSpc>
                <a:spcPct val="150000"/>
              </a:lnSpc>
            </a:pPr>
            <a:r>
              <a:rPr lang="hu-HU" sz="2100" dirty="0" smtClean="0"/>
              <a:t>EPA </a:t>
            </a:r>
            <a:r>
              <a:rPr lang="hu-HU" sz="2100" dirty="0" err="1" smtClean="0"/>
              <a:t>Method</a:t>
            </a:r>
            <a:r>
              <a:rPr lang="hu-HU" sz="2100" dirty="0" smtClean="0"/>
              <a:t> 533:2019 (</a:t>
            </a:r>
            <a:r>
              <a:rPr lang="hu-HU" sz="2100" dirty="0" smtClean="0"/>
              <a:t>14/20 komponens)</a:t>
            </a:r>
          </a:p>
          <a:p>
            <a:pPr lvl="1" algn="just">
              <a:lnSpc>
                <a:spcPct val="150000"/>
              </a:lnSpc>
            </a:pPr>
            <a:r>
              <a:rPr lang="hu-HU" sz="2100" dirty="0" smtClean="0"/>
              <a:t>Az EU dolgozik egy minden komponenst tartalmazó módszeren</a:t>
            </a:r>
            <a:endParaRPr lang="hu-HU" sz="2100" dirty="0" smtClean="0"/>
          </a:p>
          <a:p>
            <a:pPr algn="just">
              <a:lnSpc>
                <a:spcPct val="150000"/>
              </a:lnSpc>
            </a:pPr>
            <a:r>
              <a:rPr lang="hu-HU" sz="2400" dirty="0" smtClean="0"/>
              <a:t>Közös jellemző: SPE-t követő HPLC-MS/MS mérés</a:t>
            </a:r>
          </a:p>
          <a:p>
            <a:pPr algn="just">
              <a:lnSpc>
                <a:spcPct val="150000"/>
              </a:lnSpc>
            </a:pPr>
            <a:r>
              <a:rPr lang="hu-HU" sz="2400" dirty="0" smtClean="0"/>
              <a:t>100 </a:t>
            </a:r>
            <a:r>
              <a:rPr lang="hu-HU" sz="2400" dirty="0" err="1" smtClean="0"/>
              <a:t>ng</a:t>
            </a:r>
            <a:r>
              <a:rPr lang="hu-HU" sz="2400" dirty="0" smtClean="0"/>
              <a:t>/l a határérték a 20 vegyület összegére =&gt; cél az 5 </a:t>
            </a:r>
            <a:r>
              <a:rPr lang="hu-HU" sz="2400" dirty="0" err="1" smtClean="0"/>
              <a:t>ng</a:t>
            </a:r>
            <a:r>
              <a:rPr lang="hu-HU" sz="2400" dirty="0" smtClean="0"/>
              <a:t>/l alsóméréshatár</a:t>
            </a:r>
            <a:endParaRPr lang="hu-HU" sz="2400" dirty="0"/>
          </a:p>
        </p:txBody>
      </p:sp>
      <p:cxnSp>
        <p:nvCxnSpPr>
          <p:cNvPr id="8" name="Egyenes összekötő 7"/>
          <p:cNvCxnSpPr/>
          <p:nvPr/>
        </p:nvCxnSpPr>
        <p:spPr>
          <a:xfrm>
            <a:off x="9768168" y="1107724"/>
            <a:ext cx="0" cy="217726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gyenes összekötő 10"/>
          <p:cNvCxnSpPr/>
          <p:nvPr/>
        </p:nvCxnSpPr>
        <p:spPr>
          <a:xfrm>
            <a:off x="9480376" y="3284984"/>
            <a:ext cx="288032" cy="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zövegdoboz 16"/>
          <p:cNvSpPr txBox="1"/>
          <p:nvPr/>
        </p:nvSpPr>
        <p:spPr>
          <a:xfrm>
            <a:off x="9842029" y="3111351"/>
            <a:ext cx="358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>
                <a:latin typeface="Arial" panose="020B0604020202020204" pitchFamily="34" charset="0"/>
              </a:rPr>
              <a:t>n</a:t>
            </a:r>
            <a:endParaRPr lang="hu-HU" sz="2400" dirty="0">
              <a:latin typeface="Arial" panose="020B0604020202020204" pitchFamily="34" charset="0"/>
            </a:endParaRPr>
          </a:p>
        </p:txBody>
      </p:sp>
      <p:sp>
        <p:nvSpPr>
          <p:cNvPr id="29" name="Szövegdoboz 28"/>
          <p:cNvSpPr txBox="1"/>
          <p:nvPr/>
        </p:nvSpPr>
        <p:spPr>
          <a:xfrm>
            <a:off x="10753219" y="5721460"/>
            <a:ext cx="139145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600" dirty="0">
                <a:latin typeface="Arial" panose="020B0604020202020204" pitchFamily="34" charset="0"/>
              </a:rPr>
              <a:t>N=1-10</a:t>
            </a:r>
          </a:p>
        </p:txBody>
      </p:sp>
      <p:cxnSp>
        <p:nvCxnSpPr>
          <p:cNvPr id="30" name="Egyenes összekötő 29"/>
          <p:cNvCxnSpPr/>
          <p:nvPr/>
        </p:nvCxnSpPr>
        <p:spPr>
          <a:xfrm>
            <a:off x="9480376" y="1110990"/>
            <a:ext cx="288032" cy="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gyenes összekötő 30"/>
          <p:cNvCxnSpPr/>
          <p:nvPr/>
        </p:nvCxnSpPr>
        <p:spPr>
          <a:xfrm>
            <a:off x="8892106" y="1107724"/>
            <a:ext cx="0" cy="217726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gyenes összekötő 31"/>
          <p:cNvCxnSpPr/>
          <p:nvPr/>
        </p:nvCxnSpPr>
        <p:spPr>
          <a:xfrm>
            <a:off x="8904312" y="1125638"/>
            <a:ext cx="288032" cy="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gyenes összekötő 32"/>
          <p:cNvCxnSpPr/>
          <p:nvPr/>
        </p:nvCxnSpPr>
        <p:spPr>
          <a:xfrm>
            <a:off x="8892106" y="3284984"/>
            <a:ext cx="288032" cy="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gyenes összekötő 33"/>
          <p:cNvCxnSpPr/>
          <p:nvPr/>
        </p:nvCxnSpPr>
        <p:spPr>
          <a:xfrm>
            <a:off x="9979428" y="3723168"/>
            <a:ext cx="0" cy="217726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gyenes összekötő 34"/>
          <p:cNvCxnSpPr/>
          <p:nvPr/>
        </p:nvCxnSpPr>
        <p:spPr>
          <a:xfrm>
            <a:off x="9691636" y="5900428"/>
            <a:ext cx="288032" cy="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gyenes összekötő 35"/>
          <p:cNvCxnSpPr/>
          <p:nvPr/>
        </p:nvCxnSpPr>
        <p:spPr>
          <a:xfrm>
            <a:off x="9691636" y="3726434"/>
            <a:ext cx="288032" cy="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gyenes összekötő 36"/>
          <p:cNvCxnSpPr/>
          <p:nvPr/>
        </p:nvCxnSpPr>
        <p:spPr>
          <a:xfrm>
            <a:off x="9103366" y="3723168"/>
            <a:ext cx="0" cy="217726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gyenes összekötő 37"/>
          <p:cNvCxnSpPr/>
          <p:nvPr/>
        </p:nvCxnSpPr>
        <p:spPr>
          <a:xfrm>
            <a:off x="9115572" y="3741082"/>
            <a:ext cx="288032" cy="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gyenes összekötő 38"/>
          <p:cNvCxnSpPr/>
          <p:nvPr/>
        </p:nvCxnSpPr>
        <p:spPr>
          <a:xfrm>
            <a:off x="9103366" y="5900428"/>
            <a:ext cx="288032" cy="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Szövegdoboz 39"/>
          <p:cNvSpPr txBox="1"/>
          <p:nvPr/>
        </p:nvSpPr>
        <p:spPr>
          <a:xfrm>
            <a:off x="9990941" y="5700374"/>
            <a:ext cx="358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>
                <a:latin typeface="Arial" panose="020B0604020202020204" pitchFamily="34" charset="0"/>
              </a:rPr>
              <a:t>n</a:t>
            </a:r>
            <a:endParaRPr lang="hu-HU" sz="2400" dirty="0">
              <a:latin typeface="Arial" panose="020B0604020202020204" pitchFamily="34" charset="0"/>
            </a:endParaRPr>
          </a:p>
        </p:txBody>
      </p:sp>
      <p:sp>
        <p:nvSpPr>
          <p:cNvPr id="12" name="Dia számának hely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84E3C-B01F-4FFE-A705-1FD4F1F186B5}" type="slidenum">
              <a:rPr lang="hu-HU" smtClean="0"/>
              <a:t>11</a:t>
            </a:fld>
            <a:endParaRPr lang="hu-HU"/>
          </a:p>
        </p:txBody>
      </p:sp>
      <p:sp>
        <p:nvSpPr>
          <p:cNvPr id="42" name="Cím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946432" cy="1325563"/>
          </a:xfrm>
        </p:spPr>
        <p:txBody>
          <a:bodyPr/>
          <a:lstStyle/>
          <a:p>
            <a:r>
              <a:rPr lang="hu-HU" b="1" dirty="0" smtClean="0"/>
              <a:t>PFA mérési lehetőségek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3627673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2846" y="249424"/>
            <a:ext cx="10946432" cy="1325563"/>
          </a:xfrm>
        </p:spPr>
        <p:txBody>
          <a:bodyPr/>
          <a:lstStyle/>
          <a:p>
            <a:r>
              <a:rPr lang="hu-HU" b="1" dirty="0" smtClean="0"/>
              <a:t>PFA komponensek mérése az ISO 21675:2019 szabvány alapján 1.</a:t>
            </a:r>
            <a:endParaRPr lang="hu-HU" b="1" dirty="0"/>
          </a:p>
        </p:txBody>
      </p:sp>
      <p:pic>
        <p:nvPicPr>
          <p:cNvPr id="1026" name="Picture 2" descr="https://www.phenomenex.com/-/jssmedia/phxjss/data/media/images/phase-ligand/Strata-X-AW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424" y="4469653"/>
            <a:ext cx="1781049" cy="954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Egyenes összekötő 4"/>
          <p:cNvCxnSpPr/>
          <p:nvPr/>
        </p:nvCxnSpPr>
        <p:spPr>
          <a:xfrm>
            <a:off x="2725782" y="3183611"/>
            <a:ext cx="0" cy="122413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Egyenes összekötő 5"/>
          <p:cNvCxnSpPr/>
          <p:nvPr/>
        </p:nvCxnSpPr>
        <p:spPr>
          <a:xfrm>
            <a:off x="3085822" y="3183611"/>
            <a:ext cx="0" cy="122413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Egyenes összekötő 6"/>
          <p:cNvCxnSpPr/>
          <p:nvPr/>
        </p:nvCxnSpPr>
        <p:spPr>
          <a:xfrm>
            <a:off x="2509758" y="3183611"/>
            <a:ext cx="216024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Egyenes összekötő 7"/>
          <p:cNvCxnSpPr/>
          <p:nvPr/>
        </p:nvCxnSpPr>
        <p:spPr>
          <a:xfrm>
            <a:off x="3085822" y="3183611"/>
            <a:ext cx="216024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Egyenes összekötő 8"/>
          <p:cNvCxnSpPr/>
          <p:nvPr/>
        </p:nvCxnSpPr>
        <p:spPr>
          <a:xfrm flipV="1">
            <a:off x="2725782" y="4407748"/>
            <a:ext cx="72008" cy="57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Egyenes összekötő 9"/>
          <p:cNvCxnSpPr/>
          <p:nvPr/>
        </p:nvCxnSpPr>
        <p:spPr>
          <a:xfrm flipV="1">
            <a:off x="3013814" y="4407459"/>
            <a:ext cx="72008" cy="57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Egyenes összekötő 10"/>
          <p:cNvCxnSpPr/>
          <p:nvPr/>
        </p:nvCxnSpPr>
        <p:spPr>
          <a:xfrm>
            <a:off x="2797790" y="4407747"/>
            <a:ext cx="0" cy="18000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Egyenes összekötő 11"/>
          <p:cNvCxnSpPr/>
          <p:nvPr/>
        </p:nvCxnSpPr>
        <p:spPr>
          <a:xfrm>
            <a:off x="3013814" y="4407747"/>
            <a:ext cx="0" cy="18000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/>
          <p:nvPr/>
        </p:nvCxnSpPr>
        <p:spPr>
          <a:xfrm>
            <a:off x="2725782" y="4403762"/>
            <a:ext cx="36004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Egyenes összekötő 13"/>
          <p:cNvCxnSpPr/>
          <p:nvPr/>
        </p:nvCxnSpPr>
        <p:spPr>
          <a:xfrm>
            <a:off x="2725782" y="4119715"/>
            <a:ext cx="36004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Lefelé nyíl 14"/>
          <p:cNvSpPr/>
          <p:nvPr/>
        </p:nvSpPr>
        <p:spPr>
          <a:xfrm>
            <a:off x="2797790" y="2535539"/>
            <a:ext cx="2160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16" name="Szövegdoboz 15"/>
          <p:cNvSpPr txBox="1"/>
          <p:nvPr/>
        </p:nvSpPr>
        <p:spPr>
          <a:xfrm>
            <a:off x="1501168" y="1526004"/>
            <a:ext cx="26899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hu-HU" sz="1600" dirty="0" smtClean="0">
                <a:solidFill>
                  <a:prstClr val="black"/>
                </a:solidFill>
                <a:latin typeface="Arial" panose="020B0604020202020204" pitchFamily="34" charset="0"/>
              </a:rPr>
              <a:t>Mosás: 5 ml ammóniás metanol, 5 ml metanol</a:t>
            </a:r>
            <a:endParaRPr lang="hu-HU" sz="16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ctr">
              <a:defRPr/>
            </a:pPr>
            <a:r>
              <a:rPr lang="hu-HU" sz="1600" dirty="0" smtClean="0">
                <a:solidFill>
                  <a:prstClr val="black"/>
                </a:solidFill>
                <a:latin typeface="Arial" panose="020B0604020202020204" pitchFamily="34" charset="0"/>
              </a:rPr>
              <a:t>Kondicionálás, </a:t>
            </a:r>
            <a:r>
              <a:rPr lang="hu-HU" sz="1600" dirty="0" err="1" smtClean="0">
                <a:solidFill>
                  <a:prstClr val="black"/>
                </a:solidFill>
                <a:latin typeface="Arial" panose="020B0604020202020204" pitchFamily="34" charset="0"/>
              </a:rPr>
              <a:t>ekvilibrálás</a:t>
            </a:r>
            <a:r>
              <a:rPr lang="hu-HU" sz="1600" dirty="0">
                <a:solidFill>
                  <a:prstClr val="black"/>
                </a:solidFill>
                <a:latin typeface="Arial" panose="020B0604020202020204" pitchFamily="34" charset="0"/>
              </a:rPr>
              <a:t>: </a:t>
            </a:r>
            <a:r>
              <a:rPr lang="hu-HU" sz="1600" dirty="0" smtClean="0">
                <a:solidFill>
                  <a:prstClr val="black"/>
                </a:solidFill>
                <a:latin typeface="Arial" panose="020B0604020202020204" pitchFamily="34" charset="0"/>
              </a:rPr>
              <a:t>5 </a:t>
            </a:r>
            <a:r>
              <a:rPr lang="hu-HU" sz="1600" dirty="0">
                <a:solidFill>
                  <a:prstClr val="black"/>
                </a:solidFill>
                <a:latin typeface="Arial" panose="020B0604020202020204" pitchFamily="34" charset="0"/>
              </a:rPr>
              <a:t>ml </a:t>
            </a:r>
            <a:r>
              <a:rPr lang="hu-HU" sz="1600" dirty="0" smtClean="0">
                <a:solidFill>
                  <a:prstClr val="black"/>
                </a:solidFill>
                <a:latin typeface="Arial" panose="020B0604020202020204" pitchFamily="34" charset="0"/>
              </a:rPr>
              <a:t>ecetsavas víz</a:t>
            </a:r>
            <a:endParaRPr lang="hu-HU" sz="16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cxnSp>
        <p:nvCxnSpPr>
          <p:cNvPr id="17" name="Egyenes összekötő 16"/>
          <p:cNvCxnSpPr/>
          <p:nvPr/>
        </p:nvCxnSpPr>
        <p:spPr>
          <a:xfrm>
            <a:off x="5123921" y="3226469"/>
            <a:ext cx="0" cy="122413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Egyenes összekötő 17"/>
          <p:cNvCxnSpPr/>
          <p:nvPr/>
        </p:nvCxnSpPr>
        <p:spPr>
          <a:xfrm>
            <a:off x="5483961" y="3226469"/>
            <a:ext cx="0" cy="122413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Egyenes összekötő 18"/>
          <p:cNvCxnSpPr/>
          <p:nvPr/>
        </p:nvCxnSpPr>
        <p:spPr>
          <a:xfrm>
            <a:off x="4907897" y="3226469"/>
            <a:ext cx="216024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Egyenes összekötő 19"/>
          <p:cNvCxnSpPr/>
          <p:nvPr/>
        </p:nvCxnSpPr>
        <p:spPr>
          <a:xfrm>
            <a:off x="5483961" y="3226469"/>
            <a:ext cx="216024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Egyenes összekötő 20"/>
          <p:cNvCxnSpPr/>
          <p:nvPr/>
        </p:nvCxnSpPr>
        <p:spPr>
          <a:xfrm flipV="1">
            <a:off x="5123921" y="4450606"/>
            <a:ext cx="72008" cy="57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Egyenes összekötő 21"/>
          <p:cNvCxnSpPr/>
          <p:nvPr/>
        </p:nvCxnSpPr>
        <p:spPr>
          <a:xfrm flipV="1">
            <a:off x="5411953" y="4450317"/>
            <a:ext cx="72008" cy="57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Egyenes összekötő 22"/>
          <p:cNvCxnSpPr/>
          <p:nvPr/>
        </p:nvCxnSpPr>
        <p:spPr>
          <a:xfrm>
            <a:off x="5195929" y="4450605"/>
            <a:ext cx="0" cy="18000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Egyenes összekötő 23"/>
          <p:cNvCxnSpPr/>
          <p:nvPr/>
        </p:nvCxnSpPr>
        <p:spPr>
          <a:xfrm>
            <a:off x="5411953" y="4450605"/>
            <a:ext cx="0" cy="18000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Egyenes összekötő 24"/>
          <p:cNvCxnSpPr/>
          <p:nvPr/>
        </p:nvCxnSpPr>
        <p:spPr>
          <a:xfrm>
            <a:off x="5123921" y="4446620"/>
            <a:ext cx="36004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Egyenes összekötő 25"/>
          <p:cNvCxnSpPr/>
          <p:nvPr/>
        </p:nvCxnSpPr>
        <p:spPr>
          <a:xfrm>
            <a:off x="5123921" y="4162573"/>
            <a:ext cx="36004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Lefelé nyíl 26"/>
          <p:cNvSpPr/>
          <p:nvPr/>
        </p:nvSpPr>
        <p:spPr>
          <a:xfrm>
            <a:off x="5195929" y="2578397"/>
            <a:ext cx="2160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28" name="Szövegdoboz 27"/>
          <p:cNvSpPr txBox="1"/>
          <p:nvPr/>
        </p:nvSpPr>
        <p:spPr>
          <a:xfrm>
            <a:off x="5015880" y="1774406"/>
            <a:ext cx="15481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hu-HU" sz="1600" dirty="0">
                <a:solidFill>
                  <a:prstClr val="black"/>
                </a:solidFill>
                <a:latin typeface="Arial" panose="020B0604020202020204" pitchFamily="34" charset="0"/>
              </a:rPr>
              <a:t>Minta </a:t>
            </a:r>
            <a:r>
              <a:rPr lang="hu-HU" sz="1600" dirty="0" smtClean="0">
                <a:solidFill>
                  <a:prstClr val="black"/>
                </a:solidFill>
                <a:latin typeface="Arial" panose="020B0604020202020204" pitchFamily="34" charset="0"/>
              </a:rPr>
              <a:t>felvitele</a:t>
            </a:r>
            <a:br>
              <a:rPr lang="hu-HU" sz="1600" dirty="0" smtClean="0">
                <a:solidFill>
                  <a:prstClr val="black"/>
                </a:solidFill>
                <a:latin typeface="Arial" panose="020B0604020202020204" pitchFamily="34" charset="0"/>
              </a:rPr>
            </a:br>
            <a:r>
              <a:rPr lang="hu-HU" sz="1600" dirty="0" smtClean="0">
                <a:solidFill>
                  <a:prstClr val="black"/>
                </a:solidFill>
                <a:latin typeface="Arial" panose="020B0604020202020204" pitchFamily="34" charset="0"/>
              </a:rPr>
              <a:t>pH =3,5</a:t>
            </a:r>
            <a:endParaRPr lang="hu-HU" sz="16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9" name="Lefelé nyíl 28"/>
          <p:cNvSpPr/>
          <p:nvPr/>
        </p:nvSpPr>
        <p:spPr>
          <a:xfrm>
            <a:off x="2797790" y="4767787"/>
            <a:ext cx="2160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30" name="Lefelé nyíl 29"/>
          <p:cNvSpPr/>
          <p:nvPr/>
        </p:nvSpPr>
        <p:spPr>
          <a:xfrm>
            <a:off x="5195929" y="4827289"/>
            <a:ext cx="2160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31" name="Ellipszis 30"/>
          <p:cNvSpPr/>
          <p:nvPr/>
        </p:nvSpPr>
        <p:spPr>
          <a:xfrm>
            <a:off x="5148875" y="3284994"/>
            <a:ext cx="122635" cy="166996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32" name="Ellipszis 31"/>
          <p:cNvSpPr/>
          <p:nvPr/>
        </p:nvSpPr>
        <p:spPr>
          <a:xfrm>
            <a:off x="5295198" y="3640286"/>
            <a:ext cx="122635" cy="166996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33" name="Ellipszis 32"/>
          <p:cNvSpPr/>
          <p:nvPr/>
        </p:nvSpPr>
        <p:spPr>
          <a:xfrm>
            <a:off x="5087557" y="5141073"/>
            <a:ext cx="122635" cy="166996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34" name="Ellipszis 33"/>
          <p:cNvSpPr/>
          <p:nvPr/>
        </p:nvSpPr>
        <p:spPr>
          <a:xfrm>
            <a:off x="5422644" y="5114651"/>
            <a:ext cx="122635" cy="166996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35" name="Háromszög 34"/>
          <p:cNvSpPr/>
          <p:nvPr/>
        </p:nvSpPr>
        <p:spPr>
          <a:xfrm>
            <a:off x="5303941" y="3368492"/>
            <a:ext cx="118702" cy="13032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36" name="Háromszög 35"/>
          <p:cNvSpPr/>
          <p:nvPr/>
        </p:nvSpPr>
        <p:spPr>
          <a:xfrm>
            <a:off x="5150840" y="3558087"/>
            <a:ext cx="118702" cy="13032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37" name="Téglalap 36"/>
          <p:cNvSpPr/>
          <p:nvPr/>
        </p:nvSpPr>
        <p:spPr>
          <a:xfrm>
            <a:off x="5177927" y="3861666"/>
            <a:ext cx="117270" cy="121487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38" name="Téglalap 37"/>
          <p:cNvSpPr/>
          <p:nvPr/>
        </p:nvSpPr>
        <p:spPr>
          <a:xfrm>
            <a:off x="5345909" y="3986156"/>
            <a:ext cx="76735" cy="133772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cxnSp>
        <p:nvCxnSpPr>
          <p:cNvPr id="39" name="Egyenes összekötő 38"/>
          <p:cNvCxnSpPr/>
          <p:nvPr/>
        </p:nvCxnSpPr>
        <p:spPr>
          <a:xfrm>
            <a:off x="8328248" y="3226180"/>
            <a:ext cx="0" cy="122413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Egyenes összekötő 39"/>
          <p:cNvCxnSpPr/>
          <p:nvPr/>
        </p:nvCxnSpPr>
        <p:spPr>
          <a:xfrm>
            <a:off x="8688288" y="3226180"/>
            <a:ext cx="0" cy="122413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Egyenes összekötő 40"/>
          <p:cNvCxnSpPr/>
          <p:nvPr/>
        </p:nvCxnSpPr>
        <p:spPr>
          <a:xfrm>
            <a:off x="8112224" y="3226180"/>
            <a:ext cx="216024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Egyenes összekötő 41"/>
          <p:cNvCxnSpPr/>
          <p:nvPr/>
        </p:nvCxnSpPr>
        <p:spPr>
          <a:xfrm>
            <a:off x="8688288" y="3226180"/>
            <a:ext cx="216024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Egyenes összekötő 42"/>
          <p:cNvCxnSpPr/>
          <p:nvPr/>
        </p:nvCxnSpPr>
        <p:spPr>
          <a:xfrm flipV="1">
            <a:off x="8328248" y="4450317"/>
            <a:ext cx="72008" cy="57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Egyenes összekötő 43"/>
          <p:cNvCxnSpPr/>
          <p:nvPr/>
        </p:nvCxnSpPr>
        <p:spPr>
          <a:xfrm flipV="1">
            <a:off x="8616280" y="4450028"/>
            <a:ext cx="72008" cy="57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Egyenes összekötő 44"/>
          <p:cNvCxnSpPr/>
          <p:nvPr/>
        </p:nvCxnSpPr>
        <p:spPr>
          <a:xfrm>
            <a:off x="8400256" y="4450316"/>
            <a:ext cx="0" cy="18000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Egyenes összekötő 45"/>
          <p:cNvCxnSpPr/>
          <p:nvPr/>
        </p:nvCxnSpPr>
        <p:spPr>
          <a:xfrm>
            <a:off x="8616280" y="4450316"/>
            <a:ext cx="0" cy="18000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Egyenes összekötő 46"/>
          <p:cNvCxnSpPr/>
          <p:nvPr/>
        </p:nvCxnSpPr>
        <p:spPr>
          <a:xfrm>
            <a:off x="8328248" y="4446331"/>
            <a:ext cx="36004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Egyenes összekötő 47"/>
          <p:cNvCxnSpPr/>
          <p:nvPr/>
        </p:nvCxnSpPr>
        <p:spPr>
          <a:xfrm>
            <a:off x="8328248" y="4162284"/>
            <a:ext cx="36004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Lefelé nyíl 48"/>
          <p:cNvSpPr/>
          <p:nvPr/>
        </p:nvSpPr>
        <p:spPr>
          <a:xfrm>
            <a:off x="8400256" y="2578108"/>
            <a:ext cx="2160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50" name="Szövegdoboz 49"/>
          <p:cNvSpPr txBox="1"/>
          <p:nvPr/>
        </p:nvSpPr>
        <p:spPr>
          <a:xfrm>
            <a:off x="7421505" y="1526004"/>
            <a:ext cx="216159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hu-HU" sz="1600" dirty="0" smtClean="0">
                <a:solidFill>
                  <a:prstClr val="black"/>
                </a:solidFill>
                <a:latin typeface="Arial" panose="020B0604020202020204" pitchFamily="34" charset="0"/>
              </a:rPr>
              <a:t>Mosás: 5 ml desztillált víz, 5 ml ecetsavas víz</a:t>
            </a:r>
            <a:br>
              <a:rPr lang="hu-HU" sz="1600" dirty="0" smtClean="0">
                <a:solidFill>
                  <a:prstClr val="black"/>
                </a:solidFill>
                <a:latin typeface="Arial" panose="020B0604020202020204" pitchFamily="34" charset="0"/>
              </a:rPr>
            </a:br>
            <a:r>
              <a:rPr lang="hu-HU" sz="1600" dirty="0" smtClean="0">
                <a:solidFill>
                  <a:prstClr val="black"/>
                </a:solidFill>
                <a:latin typeface="Arial" panose="020B0604020202020204" pitchFamily="34" charset="0"/>
              </a:rPr>
              <a:t>3 perc szárítás</a:t>
            </a:r>
            <a:endParaRPr lang="hu-HU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1" name="Lefelé nyíl 50"/>
          <p:cNvSpPr/>
          <p:nvPr/>
        </p:nvSpPr>
        <p:spPr>
          <a:xfrm>
            <a:off x="8400256" y="4827000"/>
            <a:ext cx="2160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52" name="Háromszög 51"/>
          <p:cNvSpPr/>
          <p:nvPr/>
        </p:nvSpPr>
        <p:spPr>
          <a:xfrm>
            <a:off x="8567619" y="4309702"/>
            <a:ext cx="118702" cy="13032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53" name="Háromszög 52"/>
          <p:cNvSpPr/>
          <p:nvPr/>
        </p:nvSpPr>
        <p:spPr>
          <a:xfrm>
            <a:off x="8340905" y="4173983"/>
            <a:ext cx="118702" cy="13032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54" name="Téglalap 53"/>
          <p:cNvSpPr/>
          <p:nvPr/>
        </p:nvSpPr>
        <p:spPr>
          <a:xfrm>
            <a:off x="8210978" y="4940021"/>
            <a:ext cx="117270" cy="121487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55" name="Téglalap 54"/>
          <p:cNvSpPr/>
          <p:nvPr/>
        </p:nvSpPr>
        <p:spPr>
          <a:xfrm>
            <a:off x="8690445" y="5100174"/>
            <a:ext cx="76735" cy="133772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cxnSp>
        <p:nvCxnSpPr>
          <p:cNvPr id="56" name="Egyenes összekötő 55"/>
          <p:cNvCxnSpPr/>
          <p:nvPr/>
        </p:nvCxnSpPr>
        <p:spPr>
          <a:xfrm>
            <a:off x="10488488" y="3231074"/>
            <a:ext cx="0" cy="122413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Egyenes összekötő 56"/>
          <p:cNvCxnSpPr/>
          <p:nvPr/>
        </p:nvCxnSpPr>
        <p:spPr>
          <a:xfrm>
            <a:off x="10848528" y="3231074"/>
            <a:ext cx="0" cy="122413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Egyenes összekötő 57"/>
          <p:cNvCxnSpPr/>
          <p:nvPr/>
        </p:nvCxnSpPr>
        <p:spPr>
          <a:xfrm>
            <a:off x="10272464" y="3231074"/>
            <a:ext cx="216024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Egyenes összekötő 58"/>
          <p:cNvCxnSpPr/>
          <p:nvPr/>
        </p:nvCxnSpPr>
        <p:spPr>
          <a:xfrm>
            <a:off x="10848528" y="3231074"/>
            <a:ext cx="216024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Egyenes összekötő 59"/>
          <p:cNvCxnSpPr/>
          <p:nvPr/>
        </p:nvCxnSpPr>
        <p:spPr>
          <a:xfrm flipV="1">
            <a:off x="10488488" y="4455211"/>
            <a:ext cx="72008" cy="57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Egyenes összekötő 60"/>
          <p:cNvCxnSpPr/>
          <p:nvPr/>
        </p:nvCxnSpPr>
        <p:spPr>
          <a:xfrm flipV="1">
            <a:off x="10776520" y="4454922"/>
            <a:ext cx="72008" cy="57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Egyenes összekötő 61"/>
          <p:cNvCxnSpPr/>
          <p:nvPr/>
        </p:nvCxnSpPr>
        <p:spPr>
          <a:xfrm>
            <a:off x="10560496" y="4455210"/>
            <a:ext cx="0" cy="18000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Egyenes összekötő 62"/>
          <p:cNvCxnSpPr/>
          <p:nvPr/>
        </p:nvCxnSpPr>
        <p:spPr>
          <a:xfrm>
            <a:off x="10776520" y="4455210"/>
            <a:ext cx="0" cy="18000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Egyenes összekötő 63"/>
          <p:cNvCxnSpPr/>
          <p:nvPr/>
        </p:nvCxnSpPr>
        <p:spPr>
          <a:xfrm>
            <a:off x="10488488" y="4451225"/>
            <a:ext cx="36004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Egyenes összekötő 64"/>
          <p:cNvCxnSpPr/>
          <p:nvPr/>
        </p:nvCxnSpPr>
        <p:spPr>
          <a:xfrm>
            <a:off x="10488488" y="4167178"/>
            <a:ext cx="36004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Lefelé nyíl 65"/>
          <p:cNvSpPr/>
          <p:nvPr/>
        </p:nvSpPr>
        <p:spPr>
          <a:xfrm>
            <a:off x="10560496" y="2583002"/>
            <a:ext cx="2160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67" name="Szövegdoboz 66"/>
          <p:cNvSpPr txBox="1"/>
          <p:nvPr/>
        </p:nvSpPr>
        <p:spPr>
          <a:xfrm>
            <a:off x="9621204" y="1532749"/>
            <a:ext cx="20663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hu-HU" sz="1600" dirty="0">
                <a:solidFill>
                  <a:prstClr val="black"/>
                </a:solidFill>
                <a:latin typeface="Arial" panose="020B0604020202020204" pitchFamily="34" charset="0"/>
              </a:rPr>
              <a:t>Elúció:  </a:t>
            </a:r>
            <a:r>
              <a:rPr lang="hu-HU" sz="1600" dirty="0" smtClean="0">
                <a:solidFill>
                  <a:prstClr val="black"/>
                </a:solidFill>
                <a:latin typeface="Arial" panose="020B0604020202020204" pitchFamily="34" charset="0"/>
              </a:rPr>
              <a:t>5 metanol, majd 5 ml ammóniás metanol, </a:t>
            </a:r>
            <a:r>
              <a:rPr lang="hu-HU" sz="1600" dirty="0" smtClean="0">
                <a:solidFill>
                  <a:srgbClr val="FF0000"/>
                </a:solidFill>
                <a:latin typeface="Arial" panose="020B0604020202020204" pitchFamily="34" charset="0"/>
              </a:rPr>
              <a:t>öblíteni a mintartót!</a:t>
            </a:r>
            <a:endParaRPr lang="hu-HU" sz="16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68" name="Lefelé nyíl 67"/>
          <p:cNvSpPr/>
          <p:nvPr/>
        </p:nvSpPr>
        <p:spPr>
          <a:xfrm>
            <a:off x="10560496" y="4831894"/>
            <a:ext cx="2160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69" name="Háromszög 68"/>
          <p:cNvSpPr/>
          <p:nvPr/>
        </p:nvSpPr>
        <p:spPr>
          <a:xfrm>
            <a:off x="10369786" y="5049489"/>
            <a:ext cx="118702" cy="13032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70" name="Háromszög 69"/>
          <p:cNvSpPr/>
          <p:nvPr/>
        </p:nvSpPr>
        <p:spPr>
          <a:xfrm>
            <a:off x="10892531" y="4880744"/>
            <a:ext cx="118702" cy="13032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cxnSp>
        <p:nvCxnSpPr>
          <p:cNvPr id="71" name="Egyenes összekötő 70"/>
          <p:cNvCxnSpPr/>
          <p:nvPr/>
        </p:nvCxnSpPr>
        <p:spPr>
          <a:xfrm>
            <a:off x="6240016" y="3226469"/>
            <a:ext cx="0" cy="122413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Egyenes összekötő 71"/>
          <p:cNvCxnSpPr/>
          <p:nvPr/>
        </p:nvCxnSpPr>
        <p:spPr>
          <a:xfrm>
            <a:off x="6600056" y="3226469"/>
            <a:ext cx="0" cy="122413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Egyenes összekötő 72"/>
          <p:cNvCxnSpPr/>
          <p:nvPr/>
        </p:nvCxnSpPr>
        <p:spPr>
          <a:xfrm>
            <a:off x="6023992" y="3226469"/>
            <a:ext cx="216024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Egyenes összekötő 73"/>
          <p:cNvCxnSpPr/>
          <p:nvPr/>
        </p:nvCxnSpPr>
        <p:spPr>
          <a:xfrm>
            <a:off x="6600056" y="3226469"/>
            <a:ext cx="216024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Egyenes összekötő 74"/>
          <p:cNvCxnSpPr/>
          <p:nvPr/>
        </p:nvCxnSpPr>
        <p:spPr>
          <a:xfrm flipV="1">
            <a:off x="6240016" y="4450606"/>
            <a:ext cx="72008" cy="57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Egyenes összekötő 75"/>
          <p:cNvCxnSpPr/>
          <p:nvPr/>
        </p:nvCxnSpPr>
        <p:spPr>
          <a:xfrm flipV="1">
            <a:off x="6528048" y="4450317"/>
            <a:ext cx="72008" cy="57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Egyenes összekötő 76"/>
          <p:cNvCxnSpPr/>
          <p:nvPr/>
        </p:nvCxnSpPr>
        <p:spPr>
          <a:xfrm>
            <a:off x="6312024" y="4450605"/>
            <a:ext cx="0" cy="18000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Egyenes összekötő 77"/>
          <p:cNvCxnSpPr/>
          <p:nvPr/>
        </p:nvCxnSpPr>
        <p:spPr>
          <a:xfrm>
            <a:off x="6528048" y="4450605"/>
            <a:ext cx="0" cy="18000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Egyenes összekötő 78"/>
          <p:cNvCxnSpPr/>
          <p:nvPr/>
        </p:nvCxnSpPr>
        <p:spPr>
          <a:xfrm>
            <a:off x="6240016" y="4446620"/>
            <a:ext cx="36004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Egyenes összekötő 79"/>
          <p:cNvCxnSpPr/>
          <p:nvPr/>
        </p:nvCxnSpPr>
        <p:spPr>
          <a:xfrm>
            <a:off x="6240016" y="4162573"/>
            <a:ext cx="36004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1" name="Lefelé nyíl 80"/>
          <p:cNvSpPr/>
          <p:nvPr/>
        </p:nvSpPr>
        <p:spPr>
          <a:xfrm>
            <a:off x="6312024" y="2578397"/>
            <a:ext cx="2160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82" name="Lefelé nyíl 81"/>
          <p:cNvSpPr/>
          <p:nvPr/>
        </p:nvSpPr>
        <p:spPr>
          <a:xfrm>
            <a:off x="6312024" y="4827289"/>
            <a:ext cx="2160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83" name="Háromszög 82"/>
          <p:cNvSpPr/>
          <p:nvPr/>
        </p:nvSpPr>
        <p:spPr>
          <a:xfrm>
            <a:off x="6479387" y="4309991"/>
            <a:ext cx="118702" cy="13032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84" name="Háromszög 83"/>
          <p:cNvSpPr/>
          <p:nvPr/>
        </p:nvSpPr>
        <p:spPr>
          <a:xfrm>
            <a:off x="6252673" y="4174272"/>
            <a:ext cx="118702" cy="13032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85" name="Téglalap 84"/>
          <p:cNvSpPr/>
          <p:nvPr/>
        </p:nvSpPr>
        <p:spPr>
          <a:xfrm>
            <a:off x="6306062" y="4325134"/>
            <a:ext cx="117270" cy="121487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86" name="Téglalap 85"/>
          <p:cNvSpPr/>
          <p:nvPr/>
        </p:nvSpPr>
        <p:spPr>
          <a:xfrm>
            <a:off x="6430331" y="4189400"/>
            <a:ext cx="76735" cy="133772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87" name="Szövegdoboz 86"/>
          <p:cNvSpPr txBox="1"/>
          <p:nvPr/>
        </p:nvSpPr>
        <p:spPr>
          <a:xfrm>
            <a:off x="902970" y="5456662"/>
            <a:ext cx="28887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hu-HU" dirty="0">
                <a:solidFill>
                  <a:prstClr val="black"/>
                </a:solidFill>
                <a:latin typeface="Arial" panose="020B0604020202020204" pitchFamily="34" charset="0"/>
              </a:rPr>
              <a:t>  Mátrix komponens 1</a:t>
            </a:r>
          </a:p>
          <a:p>
            <a:pPr>
              <a:defRPr/>
            </a:pPr>
            <a:r>
              <a:rPr lang="hu-HU" dirty="0">
                <a:solidFill>
                  <a:prstClr val="black"/>
                </a:solidFill>
                <a:latin typeface="Arial" panose="020B0604020202020204" pitchFamily="34" charset="0"/>
              </a:rPr>
              <a:t>  Mátrix komponens 2</a:t>
            </a:r>
          </a:p>
          <a:p>
            <a:pPr>
              <a:defRPr/>
            </a:pPr>
            <a:r>
              <a:rPr lang="hu-HU" dirty="0">
                <a:solidFill>
                  <a:prstClr val="black"/>
                </a:solidFill>
                <a:latin typeface="Arial" panose="020B0604020202020204" pitchFamily="34" charset="0"/>
              </a:rPr>
              <a:t>  Vizsgálandó komponens</a:t>
            </a:r>
          </a:p>
        </p:txBody>
      </p:sp>
      <p:sp>
        <p:nvSpPr>
          <p:cNvPr id="88" name="Ellipszis 87"/>
          <p:cNvSpPr/>
          <p:nvPr/>
        </p:nvSpPr>
        <p:spPr>
          <a:xfrm>
            <a:off x="841652" y="5528670"/>
            <a:ext cx="122635" cy="166996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89" name="Téglalap 88"/>
          <p:cNvSpPr/>
          <p:nvPr/>
        </p:nvSpPr>
        <p:spPr>
          <a:xfrm>
            <a:off x="832941" y="5881554"/>
            <a:ext cx="117270" cy="121487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90" name="Háromszög 89"/>
          <p:cNvSpPr/>
          <p:nvPr/>
        </p:nvSpPr>
        <p:spPr>
          <a:xfrm>
            <a:off x="840784" y="6132071"/>
            <a:ext cx="118702" cy="13032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91" name="Szövegdoboz 90"/>
          <p:cNvSpPr txBox="1"/>
          <p:nvPr/>
        </p:nvSpPr>
        <p:spPr>
          <a:xfrm>
            <a:off x="411673" y="4121224"/>
            <a:ext cx="1960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 err="1" smtClean="0">
                <a:latin typeface="Arial" panose="020B0604020202020204" pitchFamily="34" charset="0"/>
              </a:rPr>
              <a:t>Strata</a:t>
            </a:r>
            <a:r>
              <a:rPr lang="hu-HU" sz="2400" dirty="0" smtClean="0">
                <a:latin typeface="Arial" panose="020B0604020202020204" pitchFamily="34" charset="0"/>
              </a:rPr>
              <a:t>-X-AW</a:t>
            </a:r>
            <a:endParaRPr lang="hu-HU" sz="2400" dirty="0">
              <a:latin typeface="Arial" panose="020B0604020202020204" pitchFamily="34" charset="0"/>
            </a:endParaRPr>
          </a:p>
        </p:txBody>
      </p:sp>
      <p:cxnSp>
        <p:nvCxnSpPr>
          <p:cNvPr id="92" name="Egyenes összekötő 91"/>
          <p:cNvCxnSpPr/>
          <p:nvPr/>
        </p:nvCxnSpPr>
        <p:spPr>
          <a:xfrm flipH="1">
            <a:off x="2431339" y="4290958"/>
            <a:ext cx="374198" cy="9945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84E3C-B01F-4FFE-A705-1FD4F1F186B5}" type="slidenum">
              <a:rPr lang="hu-HU" smtClean="0"/>
              <a:t>12</a:t>
            </a:fld>
            <a:endParaRPr lang="hu-HU"/>
          </a:p>
        </p:txBody>
      </p:sp>
      <p:sp>
        <p:nvSpPr>
          <p:cNvPr id="93" name="Szövegdoboz 92"/>
          <p:cNvSpPr txBox="1"/>
          <p:nvPr/>
        </p:nvSpPr>
        <p:spPr>
          <a:xfrm>
            <a:off x="4374668" y="5636722"/>
            <a:ext cx="2837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</a:rPr>
              <a:t>Öblíteni kell a mintartót is!</a:t>
            </a:r>
            <a:endParaRPr lang="hu-HU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3227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PFA komponensek mérése az ISO 21675:2019 szabvány alapján </a:t>
            </a:r>
            <a:r>
              <a:rPr lang="hu-HU" b="1" dirty="0" smtClean="0"/>
              <a:t>2.</a:t>
            </a:r>
            <a:endParaRPr lang="hu-HU" dirty="0"/>
          </a:p>
        </p:txBody>
      </p:sp>
      <p:pic>
        <p:nvPicPr>
          <p:cNvPr id="4" name="Picture 2" descr="https://www.phenomenex.com/-/jssmedia/phxjss/data/media/images/phase-ligand/Strata-X-AW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032" y="2190706"/>
            <a:ext cx="3180276" cy="1704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zövegdoboz 4"/>
          <p:cNvSpPr txBox="1"/>
          <p:nvPr/>
        </p:nvSpPr>
        <p:spPr>
          <a:xfrm>
            <a:off x="6816080" y="1729041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 err="1" smtClean="0">
                <a:latin typeface="Arial" panose="020B0604020202020204" pitchFamily="34" charset="0"/>
              </a:rPr>
              <a:t>Strata</a:t>
            </a:r>
            <a:r>
              <a:rPr lang="hu-HU" sz="2400" dirty="0" smtClean="0">
                <a:latin typeface="Arial" panose="020B0604020202020204" pitchFamily="34" charset="0"/>
              </a:rPr>
              <a:t>-X-AW</a:t>
            </a:r>
            <a:endParaRPr lang="hu-HU" sz="2400" dirty="0">
              <a:latin typeface="Arial" panose="020B0604020202020204" pitchFamily="34" charset="0"/>
            </a:endParaRP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1929797"/>
            <a:ext cx="4543946" cy="2854389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152646" y="1971753"/>
            <a:ext cx="1656184" cy="2410435"/>
          </a:xfrm>
          <a:prstGeom prst="rect">
            <a:avLst/>
          </a:prstGeom>
        </p:spPr>
      </p:pic>
      <p:cxnSp>
        <p:nvCxnSpPr>
          <p:cNvPr id="9" name="Egyenes összekötő 8"/>
          <p:cNvCxnSpPr/>
          <p:nvPr/>
        </p:nvCxnSpPr>
        <p:spPr>
          <a:xfrm>
            <a:off x="1271464" y="2102770"/>
            <a:ext cx="792088" cy="61845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zövegdoboz 10"/>
          <p:cNvSpPr txBox="1"/>
          <p:nvPr/>
        </p:nvSpPr>
        <p:spPr>
          <a:xfrm>
            <a:off x="6168008" y="4005064"/>
            <a:ext cx="4824536" cy="2516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hu-HU" sz="2100" dirty="0" smtClean="0">
                <a:latin typeface="Arial" panose="020B0604020202020204" pitchFamily="34" charset="0"/>
              </a:rPr>
              <a:t>Visszatartáshoz „aktiválni” kell a csoportot, </a:t>
            </a:r>
            <a:r>
              <a:rPr lang="hu-HU" sz="2100" dirty="0" err="1" smtClean="0">
                <a:latin typeface="Arial" panose="020B0604020202020204" pitchFamily="34" charset="0"/>
              </a:rPr>
              <a:t>protonálni</a:t>
            </a:r>
            <a:r>
              <a:rPr lang="hu-HU" sz="2100" dirty="0" smtClean="0">
                <a:latin typeface="Arial" panose="020B0604020202020204" pitchFamily="34" charset="0"/>
              </a:rPr>
              <a:t> kell, pH 6-7 között már működik</a:t>
            </a:r>
          </a:p>
          <a:p>
            <a:pPr algn="just">
              <a:lnSpc>
                <a:spcPct val="150000"/>
              </a:lnSpc>
            </a:pPr>
            <a:r>
              <a:rPr lang="hu-HU" sz="2100" dirty="0" smtClean="0">
                <a:latin typeface="Arial" panose="020B0604020202020204" pitchFamily="34" charset="0"/>
              </a:rPr>
              <a:t>Elúció esetén „deaktiválni” kell, ammóniás metanollal</a:t>
            </a:r>
            <a:endParaRPr lang="hu-HU" sz="2100" dirty="0">
              <a:latin typeface="Arial" panose="020B0604020202020204" pitchFamily="34" charset="0"/>
            </a:endParaRPr>
          </a:p>
        </p:txBody>
      </p:sp>
      <p:cxnSp>
        <p:nvCxnSpPr>
          <p:cNvPr id="13" name="Egyenes összekötő 12"/>
          <p:cNvCxnSpPr/>
          <p:nvPr/>
        </p:nvCxnSpPr>
        <p:spPr>
          <a:xfrm>
            <a:off x="889200" y="2204864"/>
            <a:ext cx="0" cy="289447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doboz 13"/>
          <p:cNvSpPr txBox="1"/>
          <p:nvPr/>
        </p:nvSpPr>
        <p:spPr>
          <a:xfrm>
            <a:off x="875507" y="4848894"/>
            <a:ext cx="12278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100" dirty="0" smtClean="0">
                <a:latin typeface="Arial" panose="020B0604020202020204" pitchFamily="34" charset="0"/>
              </a:rPr>
              <a:t>pK</a:t>
            </a:r>
            <a:r>
              <a:rPr lang="hu-HU" sz="2100" baseline="-25000" dirty="0" smtClean="0">
                <a:latin typeface="Arial" panose="020B0604020202020204" pitchFamily="34" charset="0"/>
              </a:rPr>
              <a:t>a</a:t>
            </a:r>
            <a:r>
              <a:rPr lang="hu-HU" sz="2100" dirty="0" smtClean="0">
                <a:latin typeface="Arial" panose="020B0604020202020204" pitchFamily="34" charset="0"/>
              </a:rPr>
              <a:t>:1,1</a:t>
            </a:r>
            <a:endParaRPr lang="hu-HU" sz="2100" dirty="0">
              <a:latin typeface="Arial" panose="020B0604020202020204" pitchFamily="34" charset="0"/>
            </a:endParaRPr>
          </a:p>
        </p:txBody>
      </p:sp>
      <p:sp>
        <p:nvSpPr>
          <p:cNvPr id="15" name="Szövegdoboz 14"/>
          <p:cNvSpPr txBox="1"/>
          <p:nvPr/>
        </p:nvSpPr>
        <p:spPr>
          <a:xfrm>
            <a:off x="1962982" y="4775101"/>
            <a:ext cx="30603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100" dirty="0" smtClean="0">
                <a:latin typeface="Arial" panose="020B0604020202020204" pitchFamily="34" charset="0"/>
              </a:rPr>
              <a:t>Perfluor-butánsav a leggyengébb sav az összes vizsgálandó PFA vegyület közül</a:t>
            </a:r>
            <a:endParaRPr lang="hu-HU" sz="2100" dirty="0">
              <a:latin typeface="Arial" panose="020B0604020202020204" pitchFamily="34" charset="0"/>
            </a:endParaRPr>
          </a:p>
        </p:txBody>
      </p:sp>
      <p:sp>
        <p:nvSpPr>
          <p:cNvPr id="16" name="Dia számának hely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84E3C-B01F-4FFE-A705-1FD4F1F186B5}" type="slidenum">
              <a:rPr lang="hu-HU" smtClean="0"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072111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PFA komponensek mérése az ISO 21675:2019 szabvány alapján </a:t>
            </a:r>
            <a:r>
              <a:rPr lang="hu-HU" b="1" dirty="0" smtClean="0"/>
              <a:t>3.</a:t>
            </a:r>
            <a:endParaRPr lang="hu-HU" dirty="0"/>
          </a:p>
        </p:txBody>
      </p:sp>
      <p:cxnSp>
        <p:nvCxnSpPr>
          <p:cNvPr id="6" name="Egyenes összekötő 5"/>
          <p:cNvCxnSpPr/>
          <p:nvPr/>
        </p:nvCxnSpPr>
        <p:spPr>
          <a:xfrm>
            <a:off x="1369419" y="2924944"/>
            <a:ext cx="0" cy="141362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/>
          <p:cNvCxnSpPr/>
          <p:nvPr/>
        </p:nvCxnSpPr>
        <p:spPr>
          <a:xfrm>
            <a:off x="1847019" y="2924944"/>
            <a:ext cx="0" cy="14167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8"/>
          <p:cNvCxnSpPr/>
          <p:nvPr/>
        </p:nvCxnSpPr>
        <p:spPr>
          <a:xfrm>
            <a:off x="1363061" y="3068960"/>
            <a:ext cx="4776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Lefelé nyíl 9"/>
          <p:cNvSpPr/>
          <p:nvPr/>
        </p:nvSpPr>
        <p:spPr>
          <a:xfrm>
            <a:off x="1493942" y="2300378"/>
            <a:ext cx="247837" cy="443536"/>
          </a:xfrm>
          <a:prstGeom prst="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11" name="Jobbra nyíl 10"/>
          <p:cNvSpPr/>
          <p:nvPr/>
        </p:nvSpPr>
        <p:spPr>
          <a:xfrm>
            <a:off x="1939604" y="3961010"/>
            <a:ext cx="409178" cy="135335"/>
          </a:xfrm>
          <a:prstGeom prst="righ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14" name="Szövegdoboz 13"/>
          <p:cNvSpPr txBox="1"/>
          <p:nvPr/>
        </p:nvSpPr>
        <p:spPr>
          <a:xfrm>
            <a:off x="812108" y="4731873"/>
            <a:ext cx="26641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sz="2400" dirty="0" smtClean="0">
                <a:latin typeface="Arial" panose="020B0604020202020204" pitchFamily="34" charset="0"/>
              </a:rPr>
              <a:t>10 ml </a:t>
            </a:r>
            <a:r>
              <a:rPr lang="hu-HU" sz="2400" dirty="0" err="1" smtClean="0">
                <a:latin typeface="Arial" panose="020B0604020202020204" pitchFamily="34" charset="0"/>
              </a:rPr>
              <a:t>eluátum</a:t>
            </a:r>
            <a:r>
              <a:rPr lang="hu-HU" sz="2400" dirty="0" smtClean="0">
                <a:latin typeface="Arial" panose="020B0604020202020204" pitchFamily="34" charset="0"/>
              </a:rPr>
              <a:t> bepárlása  1 ml-re</a:t>
            </a:r>
            <a:endParaRPr lang="hu-HU" sz="2400" dirty="0">
              <a:latin typeface="Arial" panose="020B0604020202020204" pitchFamily="34" charset="0"/>
            </a:endParaRPr>
          </a:p>
        </p:txBody>
      </p:sp>
      <p:sp>
        <p:nvSpPr>
          <p:cNvPr id="15" name="Szövegdoboz 14"/>
          <p:cNvSpPr txBox="1"/>
          <p:nvPr/>
        </p:nvSpPr>
        <p:spPr>
          <a:xfrm>
            <a:off x="680999" y="1749390"/>
            <a:ext cx="1832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>
                <a:latin typeface="Arial" panose="020B0604020202020204" pitchFamily="34" charset="0"/>
              </a:rPr>
              <a:t>N</a:t>
            </a:r>
            <a:r>
              <a:rPr lang="hu-HU" sz="2400" baseline="-25000" dirty="0">
                <a:latin typeface="Arial" panose="020B0604020202020204" pitchFamily="34" charset="0"/>
              </a:rPr>
              <a:t>2</a:t>
            </a:r>
            <a:r>
              <a:rPr lang="hu-HU" sz="2400" dirty="0">
                <a:latin typeface="Arial" panose="020B0604020202020204" pitchFamily="34" charset="0"/>
              </a:rPr>
              <a:t> bepárlás</a:t>
            </a:r>
          </a:p>
        </p:txBody>
      </p:sp>
      <p:cxnSp>
        <p:nvCxnSpPr>
          <p:cNvPr id="16" name="Egyenes összekötő 15"/>
          <p:cNvCxnSpPr/>
          <p:nvPr/>
        </p:nvCxnSpPr>
        <p:spPr>
          <a:xfrm>
            <a:off x="2579054" y="3534855"/>
            <a:ext cx="0" cy="30439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gyenes összekötő 16"/>
          <p:cNvCxnSpPr/>
          <p:nvPr/>
        </p:nvCxnSpPr>
        <p:spPr>
          <a:xfrm flipH="1">
            <a:off x="2461275" y="3825975"/>
            <a:ext cx="11288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gyenes összekötő 17"/>
          <p:cNvCxnSpPr/>
          <p:nvPr/>
        </p:nvCxnSpPr>
        <p:spPr>
          <a:xfrm>
            <a:off x="2461275" y="3814884"/>
            <a:ext cx="0" cy="50733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/>
          <p:cNvCxnSpPr/>
          <p:nvPr/>
        </p:nvCxnSpPr>
        <p:spPr>
          <a:xfrm flipH="1">
            <a:off x="2461275" y="4336904"/>
            <a:ext cx="494823" cy="166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19"/>
          <p:cNvCxnSpPr/>
          <p:nvPr/>
        </p:nvCxnSpPr>
        <p:spPr>
          <a:xfrm>
            <a:off x="2947080" y="3814884"/>
            <a:ext cx="3749" cy="51708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20"/>
          <p:cNvCxnSpPr/>
          <p:nvPr/>
        </p:nvCxnSpPr>
        <p:spPr>
          <a:xfrm>
            <a:off x="2461275" y="4096346"/>
            <a:ext cx="4776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gyenes összekötő 21"/>
          <p:cNvCxnSpPr/>
          <p:nvPr/>
        </p:nvCxnSpPr>
        <p:spPr>
          <a:xfrm>
            <a:off x="2843215" y="3534855"/>
            <a:ext cx="0" cy="30439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gyenes összekötő 22"/>
          <p:cNvCxnSpPr/>
          <p:nvPr/>
        </p:nvCxnSpPr>
        <p:spPr>
          <a:xfrm flipH="1">
            <a:off x="2843215" y="3825975"/>
            <a:ext cx="11288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Jobbra nyíl 23"/>
          <p:cNvSpPr/>
          <p:nvPr/>
        </p:nvSpPr>
        <p:spPr>
          <a:xfrm>
            <a:off x="3159494" y="3961011"/>
            <a:ext cx="409178" cy="135335"/>
          </a:xfrm>
          <a:prstGeom prst="righ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25" name="Téglalap 24"/>
          <p:cNvSpPr/>
          <p:nvPr/>
        </p:nvSpPr>
        <p:spPr>
          <a:xfrm>
            <a:off x="3614873" y="3544614"/>
            <a:ext cx="1986202" cy="964506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26" name="Szövegdoboz 25"/>
          <p:cNvSpPr txBox="1"/>
          <p:nvPr/>
        </p:nvSpPr>
        <p:spPr>
          <a:xfrm>
            <a:off x="3561337" y="3793191"/>
            <a:ext cx="2140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>
                <a:latin typeface="Arial" panose="020B0604020202020204" pitchFamily="34" charset="0"/>
              </a:rPr>
              <a:t>HPLC-MS/MS</a:t>
            </a:r>
            <a:endParaRPr lang="hu-HU" sz="2400" dirty="0">
              <a:latin typeface="Arial" panose="020B0604020202020204" pitchFamily="34" charset="0"/>
            </a:endParaRPr>
          </a:p>
        </p:txBody>
      </p:sp>
      <p:pic>
        <p:nvPicPr>
          <p:cNvPr id="27" name="Kép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2529" y="3979228"/>
            <a:ext cx="4115879" cy="1758039"/>
          </a:xfrm>
          <a:prstGeom prst="rect">
            <a:avLst/>
          </a:prstGeom>
        </p:spPr>
      </p:pic>
      <p:pic>
        <p:nvPicPr>
          <p:cNvPr id="28" name="Kép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2529" y="1233344"/>
            <a:ext cx="4115879" cy="2214239"/>
          </a:xfrm>
          <a:prstGeom prst="rect">
            <a:avLst/>
          </a:prstGeom>
        </p:spPr>
      </p:pic>
      <p:cxnSp>
        <p:nvCxnSpPr>
          <p:cNvPr id="29" name="Egyenes összekötő 28"/>
          <p:cNvCxnSpPr/>
          <p:nvPr/>
        </p:nvCxnSpPr>
        <p:spPr>
          <a:xfrm>
            <a:off x="7967183" y="1461967"/>
            <a:ext cx="0" cy="1838825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29"/>
          <p:cNvCxnSpPr/>
          <p:nvPr/>
        </p:nvCxnSpPr>
        <p:spPr>
          <a:xfrm>
            <a:off x="7679391" y="3300792"/>
            <a:ext cx="274422" cy="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Szövegdoboz 30"/>
          <p:cNvSpPr txBox="1"/>
          <p:nvPr/>
        </p:nvSpPr>
        <p:spPr>
          <a:xfrm>
            <a:off x="8041044" y="3198921"/>
            <a:ext cx="341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>
                <a:latin typeface="Arial" panose="020B0604020202020204" pitchFamily="34" charset="0"/>
              </a:rPr>
              <a:t>n</a:t>
            </a:r>
            <a:endParaRPr lang="hu-HU" sz="2400" dirty="0">
              <a:latin typeface="Arial" panose="020B0604020202020204" pitchFamily="34" charset="0"/>
            </a:endParaRPr>
          </a:p>
        </p:txBody>
      </p:sp>
      <p:sp>
        <p:nvSpPr>
          <p:cNvPr id="32" name="Szövegdoboz 31"/>
          <p:cNvSpPr txBox="1"/>
          <p:nvPr/>
        </p:nvSpPr>
        <p:spPr>
          <a:xfrm>
            <a:off x="5352594" y="5626197"/>
            <a:ext cx="144030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600" dirty="0">
                <a:latin typeface="Arial" panose="020B0604020202020204" pitchFamily="34" charset="0"/>
              </a:rPr>
              <a:t>N=1-10</a:t>
            </a:r>
          </a:p>
        </p:txBody>
      </p:sp>
      <p:cxnSp>
        <p:nvCxnSpPr>
          <p:cNvPr id="33" name="Egyenes összekötő 32"/>
          <p:cNvCxnSpPr/>
          <p:nvPr/>
        </p:nvCxnSpPr>
        <p:spPr>
          <a:xfrm>
            <a:off x="7692761" y="1461967"/>
            <a:ext cx="274422" cy="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gyenes összekötő 33"/>
          <p:cNvCxnSpPr/>
          <p:nvPr/>
        </p:nvCxnSpPr>
        <p:spPr>
          <a:xfrm>
            <a:off x="7091121" y="1461967"/>
            <a:ext cx="0" cy="1838825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gyenes összekötő 34"/>
          <p:cNvCxnSpPr/>
          <p:nvPr/>
        </p:nvCxnSpPr>
        <p:spPr>
          <a:xfrm>
            <a:off x="7106274" y="1461967"/>
            <a:ext cx="274422" cy="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gyenes összekötő 35"/>
          <p:cNvCxnSpPr/>
          <p:nvPr/>
        </p:nvCxnSpPr>
        <p:spPr>
          <a:xfrm>
            <a:off x="7091121" y="3300792"/>
            <a:ext cx="274422" cy="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gyenes összekötő 36"/>
          <p:cNvCxnSpPr/>
          <p:nvPr/>
        </p:nvCxnSpPr>
        <p:spPr>
          <a:xfrm>
            <a:off x="8056467" y="3967640"/>
            <a:ext cx="0" cy="1838825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gyenes összekötő 37"/>
          <p:cNvCxnSpPr/>
          <p:nvPr/>
        </p:nvCxnSpPr>
        <p:spPr>
          <a:xfrm>
            <a:off x="7768675" y="5806465"/>
            <a:ext cx="274422" cy="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gyenes összekötő 38"/>
          <p:cNvCxnSpPr/>
          <p:nvPr/>
        </p:nvCxnSpPr>
        <p:spPr>
          <a:xfrm>
            <a:off x="7816602" y="3986574"/>
            <a:ext cx="274422" cy="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gyenes összekötő 39"/>
          <p:cNvCxnSpPr/>
          <p:nvPr/>
        </p:nvCxnSpPr>
        <p:spPr>
          <a:xfrm>
            <a:off x="7180405" y="3967640"/>
            <a:ext cx="0" cy="1838825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gyenes összekötő 40"/>
          <p:cNvCxnSpPr/>
          <p:nvPr/>
        </p:nvCxnSpPr>
        <p:spPr>
          <a:xfrm>
            <a:off x="7180405" y="3986574"/>
            <a:ext cx="274422" cy="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gyenes összekötő 41"/>
          <p:cNvCxnSpPr/>
          <p:nvPr/>
        </p:nvCxnSpPr>
        <p:spPr>
          <a:xfrm>
            <a:off x="7180405" y="5806465"/>
            <a:ext cx="274422" cy="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Szövegdoboz 42"/>
          <p:cNvSpPr txBox="1"/>
          <p:nvPr/>
        </p:nvSpPr>
        <p:spPr>
          <a:xfrm>
            <a:off x="8079477" y="5656975"/>
            <a:ext cx="341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>
                <a:latin typeface="Arial" panose="020B0604020202020204" pitchFamily="34" charset="0"/>
              </a:rPr>
              <a:t>n</a:t>
            </a:r>
            <a:endParaRPr lang="hu-HU" sz="2400" dirty="0">
              <a:latin typeface="Arial" panose="020B0604020202020204" pitchFamily="34" charset="0"/>
            </a:endParaRPr>
          </a:p>
        </p:txBody>
      </p:sp>
      <p:sp>
        <p:nvSpPr>
          <p:cNvPr id="44" name="Téglalap 43"/>
          <p:cNvSpPr/>
          <p:nvPr/>
        </p:nvSpPr>
        <p:spPr>
          <a:xfrm>
            <a:off x="8443977" y="4097551"/>
            <a:ext cx="1172706" cy="165130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45" name="Téglalap 44"/>
          <p:cNvSpPr/>
          <p:nvPr/>
        </p:nvSpPr>
        <p:spPr>
          <a:xfrm>
            <a:off x="5626778" y="1412776"/>
            <a:ext cx="2989503" cy="189263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46" name="Szövegdoboz 45"/>
          <p:cNvSpPr txBox="1"/>
          <p:nvPr/>
        </p:nvSpPr>
        <p:spPr>
          <a:xfrm>
            <a:off x="9264701" y="1552457"/>
            <a:ext cx="29655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>
                <a:latin typeface="Arial" panose="020B0604020202020204" pitchFamily="34" charset="0"/>
              </a:rPr>
              <a:t>Fő átmenet karbonsavak esetén:</a:t>
            </a:r>
          </a:p>
          <a:p>
            <a:pPr algn="ctr"/>
            <a:r>
              <a:rPr lang="hu-HU" sz="2400" dirty="0" smtClean="0">
                <a:latin typeface="Arial" panose="020B0604020202020204" pitchFamily="34" charset="0"/>
              </a:rPr>
              <a:t>M-[H</a:t>
            </a:r>
            <a:r>
              <a:rPr lang="hu-HU" sz="2400" baseline="30000" dirty="0" smtClean="0">
                <a:latin typeface="Arial" panose="020B0604020202020204" pitchFamily="34" charset="0"/>
              </a:rPr>
              <a:t>+</a:t>
            </a:r>
            <a:r>
              <a:rPr lang="hu-HU" sz="2400" dirty="0" smtClean="0">
                <a:latin typeface="Arial" panose="020B0604020202020204" pitchFamily="34" charset="0"/>
              </a:rPr>
              <a:t>] =&gt;M-[H</a:t>
            </a:r>
            <a:r>
              <a:rPr lang="hu-HU" sz="2400" baseline="30000" dirty="0" smtClean="0">
                <a:latin typeface="Arial" panose="020B0604020202020204" pitchFamily="34" charset="0"/>
              </a:rPr>
              <a:t>+</a:t>
            </a:r>
            <a:r>
              <a:rPr lang="hu-HU" sz="2400" dirty="0" smtClean="0">
                <a:latin typeface="Arial" panose="020B0604020202020204" pitchFamily="34" charset="0"/>
              </a:rPr>
              <a:t>]-CO</a:t>
            </a:r>
            <a:r>
              <a:rPr lang="hu-HU" sz="2400" baseline="-25000" dirty="0" smtClean="0">
                <a:latin typeface="Arial" panose="020B0604020202020204" pitchFamily="34" charset="0"/>
              </a:rPr>
              <a:t>2</a:t>
            </a:r>
            <a:endParaRPr lang="hu-HU" sz="2400" baseline="-25000" dirty="0">
              <a:latin typeface="Arial" panose="020B0604020202020204" pitchFamily="34" charset="0"/>
            </a:endParaRPr>
          </a:p>
        </p:txBody>
      </p:sp>
      <p:sp>
        <p:nvSpPr>
          <p:cNvPr id="47" name="Szövegdoboz 46"/>
          <p:cNvSpPr txBox="1"/>
          <p:nvPr/>
        </p:nvSpPr>
        <p:spPr>
          <a:xfrm>
            <a:off x="9819862" y="4138373"/>
            <a:ext cx="20162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>
                <a:latin typeface="Arial" panose="020B0604020202020204" pitchFamily="34" charset="0"/>
              </a:rPr>
              <a:t>Fő átmenet </a:t>
            </a:r>
            <a:r>
              <a:rPr lang="hu-HU" sz="2400" dirty="0" err="1" smtClean="0">
                <a:latin typeface="Arial" panose="020B0604020202020204" pitchFamily="34" charset="0"/>
              </a:rPr>
              <a:t>szulfonsavak</a:t>
            </a:r>
            <a:r>
              <a:rPr lang="hu-HU" sz="2400" dirty="0" smtClean="0">
                <a:latin typeface="Arial" panose="020B0604020202020204" pitchFamily="34" charset="0"/>
              </a:rPr>
              <a:t> esetén:</a:t>
            </a:r>
          </a:p>
          <a:p>
            <a:pPr algn="ctr"/>
            <a:r>
              <a:rPr lang="hu-HU" sz="2400" dirty="0" smtClean="0">
                <a:latin typeface="Arial" panose="020B0604020202020204" pitchFamily="34" charset="0"/>
              </a:rPr>
              <a:t>M-[H</a:t>
            </a:r>
            <a:r>
              <a:rPr lang="hu-HU" sz="2400" baseline="30000" dirty="0" smtClean="0">
                <a:latin typeface="Arial" panose="020B0604020202020204" pitchFamily="34" charset="0"/>
              </a:rPr>
              <a:t>+</a:t>
            </a:r>
            <a:r>
              <a:rPr lang="hu-HU" sz="2400" dirty="0" smtClean="0">
                <a:latin typeface="Arial" panose="020B0604020202020204" pitchFamily="34" charset="0"/>
              </a:rPr>
              <a:t>] =&gt;80</a:t>
            </a:r>
            <a:endParaRPr lang="hu-HU" sz="2400" baseline="-25000" dirty="0">
              <a:latin typeface="Arial" panose="020B0604020202020204" pitchFamily="34" charset="0"/>
            </a:endParaRPr>
          </a:p>
        </p:txBody>
      </p:sp>
      <p:sp>
        <p:nvSpPr>
          <p:cNvPr id="60" name="Dia számának helye 5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84E3C-B01F-4FFE-A705-1FD4F1F186B5}" type="slidenum">
              <a:rPr lang="hu-HU" smtClean="0"/>
              <a:t>14</a:t>
            </a:fld>
            <a:endParaRPr lang="hu-HU"/>
          </a:p>
        </p:txBody>
      </p:sp>
      <p:cxnSp>
        <p:nvCxnSpPr>
          <p:cNvPr id="57" name="Egyenes összekötő 56"/>
          <p:cNvCxnSpPr/>
          <p:nvPr/>
        </p:nvCxnSpPr>
        <p:spPr>
          <a:xfrm>
            <a:off x="1369419" y="4338572"/>
            <a:ext cx="152400" cy="152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Egyenes összekötő 58"/>
          <p:cNvCxnSpPr/>
          <p:nvPr/>
        </p:nvCxnSpPr>
        <p:spPr>
          <a:xfrm flipH="1">
            <a:off x="1731250" y="4331973"/>
            <a:ext cx="109411" cy="15451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Egyenes összekötő 60"/>
          <p:cNvCxnSpPr/>
          <p:nvPr/>
        </p:nvCxnSpPr>
        <p:spPr>
          <a:xfrm flipH="1">
            <a:off x="1504470" y="4484589"/>
            <a:ext cx="226782" cy="189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Egyenes összekötő 64"/>
          <p:cNvCxnSpPr/>
          <p:nvPr/>
        </p:nvCxnSpPr>
        <p:spPr>
          <a:xfrm flipH="1">
            <a:off x="1703512" y="3140968"/>
            <a:ext cx="11288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Egyenes összekötő 65"/>
          <p:cNvCxnSpPr/>
          <p:nvPr/>
        </p:nvCxnSpPr>
        <p:spPr>
          <a:xfrm flipH="1">
            <a:off x="1703512" y="3293368"/>
            <a:ext cx="11288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Egyenes összekötő 66"/>
          <p:cNvCxnSpPr/>
          <p:nvPr/>
        </p:nvCxnSpPr>
        <p:spPr>
          <a:xfrm flipH="1">
            <a:off x="1703512" y="3445768"/>
            <a:ext cx="11288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Egyenes összekötő 67"/>
          <p:cNvCxnSpPr/>
          <p:nvPr/>
        </p:nvCxnSpPr>
        <p:spPr>
          <a:xfrm flipH="1">
            <a:off x="1703512" y="3598168"/>
            <a:ext cx="11288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Egyenes összekötő 68"/>
          <p:cNvCxnSpPr/>
          <p:nvPr/>
        </p:nvCxnSpPr>
        <p:spPr>
          <a:xfrm flipH="1">
            <a:off x="1703512" y="3717032"/>
            <a:ext cx="11288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gyenes összekötő 69"/>
          <p:cNvCxnSpPr/>
          <p:nvPr/>
        </p:nvCxnSpPr>
        <p:spPr>
          <a:xfrm flipH="1">
            <a:off x="1703512" y="3861048"/>
            <a:ext cx="11288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Egyenes összekötő 71"/>
          <p:cNvCxnSpPr/>
          <p:nvPr/>
        </p:nvCxnSpPr>
        <p:spPr>
          <a:xfrm flipH="1">
            <a:off x="1703512" y="4021832"/>
            <a:ext cx="11288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Egyenes összekötő 72"/>
          <p:cNvCxnSpPr/>
          <p:nvPr/>
        </p:nvCxnSpPr>
        <p:spPr>
          <a:xfrm flipH="1">
            <a:off x="1703512" y="4149080"/>
            <a:ext cx="11288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Egyenes összekötő 73"/>
          <p:cNvCxnSpPr/>
          <p:nvPr/>
        </p:nvCxnSpPr>
        <p:spPr>
          <a:xfrm flipH="1">
            <a:off x="1703512" y="4293096"/>
            <a:ext cx="11288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89469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PFA mérés kihívásai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484784"/>
            <a:ext cx="10658400" cy="4896544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60000"/>
              </a:lnSpc>
            </a:pPr>
            <a:r>
              <a:rPr lang="hu-HU" sz="2400" dirty="0" smtClean="0"/>
              <a:t>Eszközök anyagok PFA szennyezései</a:t>
            </a:r>
          </a:p>
          <a:p>
            <a:pPr algn="just">
              <a:lnSpc>
                <a:spcPct val="160000"/>
              </a:lnSpc>
            </a:pPr>
            <a:r>
              <a:rPr lang="hu-HU" sz="2400" dirty="0" smtClean="0"/>
              <a:t>Szokásos szerves analitikában megszokott üvegeszközök „száműzése”, kitapadás miatt, helyette a műanyagok közül a polipropilén használata javasolható</a:t>
            </a:r>
          </a:p>
          <a:p>
            <a:pPr algn="just">
              <a:lnSpc>
                <a:spcPct val="160000"/>
              </a:lnSpc>
            </a:pPr>
            <a:r>
              <a:rPr lang="hu-HU" sz="2400" dirty="0" smtClean="0"/>
              <a:t>Akár az egyszerű hétköznapi tárgyak </a:t>
            </a:r>
            <a:r>
              <a:rPr lang="hu-HU" sz="2400" dirty="0" err="1" smtClean="0"/>
              <a:t>vízlepergető</a:t>
            </a:r>
            <a:r>
              <a:rPr lang="hu-HU" sz="2400" dirty="0" smtClean="0"/>
              <a:t> anyagai (esőkabát, gumicsizma, füzetek, post-it, stb.) problémát okozhatnak</a:t>
            </a:r>
          </a:p>
          <a:p>
            <a:pPr algn="just">
              <a:lnSpc>
                <a:spcPct val="160000"/>
              </a:lnSpc>
            </a:pPr>
            <a:r>
              <a:rPr lang="hu-HU" sz="2400" dirty="0" smtClean="0"/>
              <a:t>Mérőrendszer is tartalmazhat</a:t>
            </a:r>
          </a:p>
          <a:p>
            <a:pPr algn="just">
              <a:lnSpc>
                <a:spcPct val="160000"/>
              </a:lnSpc>
            </a:pPr>
            <a:r>
              <a:rPr lang="hu-HU" sz="2400" dirty="0" smtClean="0"/>
              <a:t>Vakok készítése!!!</a:t>
            </a:r>
          </a:p>
          <a:p>
            <a:pPr marL="342900" lvl="1" indent="0" algn="just">
              <a:lnSpc>
                <a:spcPct val="160000"/>
              </a:lnSpc>
              <a:buNone/>
            </a:pPr>
            <a:r>
              <a:rPr lang="hu-HU" sz="2100" dirty="0" smtClean="0"/>
              <a:t>SPE vak, felhasznált oldószerek, vegyszerekből vakok készítése, rendszer vakok folyamatos futtatása, utaztatott minták használata, stb.</a:t>
            </a:r>
          </a:p>
          <a:p>
            <a:pPr lvl="1" algn="just">
              <a:lnSpc>
                <a:spcPct val="160000"/>
              </a:lnSpc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84E3C-B01F-4FFE-A705-1FD4F1F186B5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987399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75245"/>
            <a:ext cx="10515600" cy="1325563"/>
          </a:xfrm>
        </p:spPr>
        <p:txBody>
          <a:bodyPr/>
          <a:lstStyle/>
          <a:p>
            <a:r>
              <a:rPr lang="hu-HU" b="1" dirty="0" err="1" smtClean="0"/>
              <a:t>Biszfenol</a:t>
            </a:r>
            <a:r>
              <a:rPr lang="hu-HU" b="1" dirty="0" smtClean="0"/>
              <a:t> A mérési lehetőségek</a:t>
            </a:r>
            <a:endParaRPr lang="hu-HU" b="1" dirty="0"/>
          </a:p>
        </p:txBody>
      </p:sp>
      <p:sp>
        <p:nvSpPr>
          <p:cNvPr id="8" name="Szövegdoboz 7"/>
          <p:cNvSpPr txBox="1"/>
          <p:nvPr/>
        </p:nvSpPr>
        <p:spPr>
          <a:xfrm>
            <a:off x="767408" y="1611738"/>
            <a:ext cx="8781752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2200" dirty="0" smtClean="0">
                <a:latin typeface="Arial" panose="020B0604020202020204" pitchFamily="34" charset="0"/>
              </a:rPr>
              <a:t>MSZ ISO 18857-2:2012 – GC-MS módszer, SPE után MSTFA-</a:t>
            </a:r>
            <a:r>
              <a:rPr lang="hu-HU" sz="2200" dirty="0" err="1" smtClean="0">
                <a:latin typeface="Arial" panose="020B0604020202020204" pitchFamily="34" charset="0"/>
              </a:rPr>
              <a:t>val</a:t>
            </a:r>
            <a:r>
              <a:rPr lang="hu-HU" sz="2200" dirty="0" smtClean="0">
                <a:latin typeface="Arial" panose="020B0604020202020204" pitchFamily="34" charset="0"/>
              </a:rPr>
              <a:t> való származékképzés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2200" dirty="0" smtClean="0">
                <a:latin typeface="Arial" panose="020B0604020202020204" pitchFamily="34" charset="0"/>
              </a:rPr>
              <a:t>MSZ 1484-9:2009, nem határozza meg a konkrét fenol listát, meghatározás metil-éter vagy fenol-acetát formában lehetséges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2200" dirty="0" smtClean="0">
                <a:latin typeface="Arial" panose="020B0604020202020204" pitchFamily="34" charset="0"/>
              </a:rPr>
              <a:t>Származékképzés </a:t>
            </a:r>
            <a:r>
              <a:rPr lang="hu-HU" sz="2200" dirty="0" err="1" smtClean="0">
                <a:latin typeface="Arial" panose="020B0604020202020204" pitchFamily="34" charset="0"/>
              </a:rPr>
              <a:t>danzil</a:t>
            </a:r>
            <a:r>
              <a:rPr lang="hu-HU" sz="2200" dirty="0" smtClean="0">
                <a:latin typeface="Arial" panose="020B0604020202020204" pitchFamily="34" charset="0"/>
              </a:rPr>
              <a:t>-kloriddal, ha nem elég az érzékenység, vizsgálat LC-MS/MS-el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2200" dirty="0" smtClean="0">
                <a:latin typeface="Arial" panose="020B0604020202020204" pitchFamily="34" charset="0"/>
              </a:rPr>
              <a:t>A relatíve „magas” alsóméréshatár (</a:t>
            </a:r>
            <a:r>
              <a:rPr lang="hu-HU" sz="2200" dirty="0">
                <a:latin typeface="Arial" panose="020B0604020202020204" pitchFamily="34" charset="0"/>
              </a:rPr>
              <a:t>2,5 </a:t>
            </a:r>
            <a:r>
              <a:rPr lang="hu-HU" sz="2200" dirty="0" smtClean="0">
                <a:latin typeface="Arial" panose="020B0604020202020204" pitchFamily="34" charset="0"/>
              </a:rPr>
              <a:t>µg/l) lehetővé tette egy saját, SPE-t követő származékképzés nélküli előkészítést/mérést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2200" dirty="0" smtClean="0">
                <a:latin typeface="Arial" panose="020B0604020202020204" pitchFamily="34" charset="0"/>
              </a:rPr>
              <a:t>Vak értékek is tudnak problémát okozni</a:t>
            </a:r>
            <a:endParaRPr lang="hu-HU" sz="2200" dirty="0">
              <a:latin typeface="Arial" panose="020B0604020202020204" pitchFamily="34" charset="0"/>
            </a:endParaRPr>
          </a:p>
        </p:txBody>
      </p:sp>
      <p:pic>
        <p:nvPicPr>
          <p:cNvPr id="10" name="Tartalom helye 9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25745" y="1442195"/>
            <a:ext cx="1802944" cy="4351338"/>
          </a:xfrm>
          <a:prstGeom prst="rect">
            <a:avLst/>
          </a:prstGeom>
        </p:spPr>
      </p:pic>
      <p:sp>
        <p:nvSpPr>
          <p:cNvPr id="11" name="Dia számának hely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84E3C-B01F-4FFE-A705-1FD4F1F186B5}" type="slidenum">
              <a:rPr lang="hu-HU" smtClean="0"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394950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946432" cy="1325563"/>
          </a:xfrm>
        </p:spPr>
        <p:txBody>
          <a:bodyPr/>
          <a:lstStyle/>
          <a:p>
            <a:r>
              <a:rPr lang="hu-HU" b="1" dirty="0" err="1" smtClean="0"/>
              <a:t>Biszfenol</a:t>
            </a:r>
            <a:r>
              <a:rPr lang="hu-HU" b="1" dirty="0" smtClean="0"/>
              <a:t> A mérése egyedi módszer alapján 1.</a:t>
            </a:r>
            <a:endParaRPr lang="hu-HU" b="1" dirty="0"/>
          </a:p>
        </p:txBody>
      </p:sp>
      <p:cxnSp>
        <p:nvCxnSpPr>
          <p:cNvPr id="5" name="Egyenes összekötő 4"/>
          <p:cNvCxnSpPr/>
          <p:nvPr/>
        </p:nvCxnSpPr>
        <p:spPr>
          <a:xfrm>
            <a:off x="2725782" y="3183611"/>
            <a:ext cx="0" cy="122413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Egyenes összekötő 5"/>
          <p:cNvCxnSpPr/>
          <p:nvPr/>
        </p:nvCxnSpPr>
        <p:spPr>
          <a:xfrm>
            <a:off x="3085822" y="3183611"/>
            <a:ext cx="0" cy="122413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Egyenes összekötő 6"/>
          <p:cNvCxnSpPr/>
          <p:nvPr/>
        </p:nvCxnSpPr>
        <p:spPr>
          <a:xfrm>
            <a:off x="2509758" y="3183611"/>
            <a:ext cx="216024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Egyenes összekötő 7"/>
          <p:cNvCxnSpPr/>
          <p:nvPr/>
        </p:nvCxnSpPr>
        <p:spPr>
          <a:xfrm>
            <a:off x="3085822" y="3183611"/>
            <a:ext cx="216024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Egyenes összekötő 8"/>
          <p:cNvCxnSpPr/>
          <p:nvPr/>
        </p:nvCxnSpPr>
        <p:spPr>
          <a:xfrm flipV="1">
            <a:off x="2725782" y="4407748"/>
            <a:ext cx="72008" cy="57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Egyenes összekötő 9"/>
          <p:cNvCxnSpPr/>
          <p:nvPr/>
        </p:nvCxnSpPr>
        <p:spPr>
          <a:xfrm flipV="1">
            <a:off x="3013814" y="4407459"/>
            <a:ext cx="72008" cy="57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Egyenes összekötő 10"/>
          <p:cNvCxnSpPr/>
          <p:nvPr/>
        </p:nvCxnSpPr>
        <p:spPr>
          <a:xfrm>
            <a:off x="2797790" y="4407747"/>
            <a:ext cx="0" cy="18000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Egyenes összekötő 11"/>
          <p:cNvCxnSpPr/>
          <p:nvPr/>
        </p:nvCxnSpPr>
        <p:spPr>
          <a:xfrm>
            <a:off x="3013814" y="4407747"/>
            <a:ext cx="0" cy="18000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/>
          <p:nvPr/>
        </p:nvCxnSpPr>
        <p:spPr>
          <a:xfrm>
            <a:off x="2725782" y="4403762"/>
            <a:ext cx="36004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Egyenes összekötő 13"/>
          <p:cNvCxnSpPr/>
          <p:nvPr/>
        </p:nvCxnSpPr>
        <p:spPr>
          <a:xfrm>
            <a:off x="2725782" y="4119715"/>
            <a:ext cx="36004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Lefelé nyíl 14"/>
          <p:cNvSpPr/>
          <p:nvPr/>
        </p:nvSpPr>
        <p:spPr>
          <a:xfrm>
            <a:off x="2797790" y="2535539"/>
            <a:ext cx="2160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16" name="Szövegdoboz 15"/>
          <p:cNvSpPr txBox="1"/>
          <p:nvPr/>
        </p:nvSpPr>
        <p:spPr>
          <a:xfrm>
            <a:off x="1566112" y="1668288"/>
            <a:ext cx="26793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hu-HU" sz="1600" dirty="0" smtClean="0">
                <a:solidFill>
                  <a:prstClr val="black"/>
                </a:solidFill>
                <a:latin typeface="Arial" panose="020B0604020202020204" pitchFamily="34" charset="0"/>
              </a:rPr>
              <a:t>Mosás: 5 ml metanol</a:t>
            </a:r>
          </a:p>
          <a:p>
            <a:pPr algn="ctr">
              <a:defRPr/>
            </a:pPr>
            <a:r>
              <a:rPr lang="hu-HU" sz="1600" dirty="0" smtClean="0">
                <a:solidFill>
                  <a:prstClr val="black"/>
                </a:solidFill>
                <a:latin typeface="Arial" panose="020B0604020202020204" pitchFamily="34" charset="0"/>
              </a:rPr>
              <a:t>Kondicionálás, </a:t>
            </a:r>
            <a:r>
              <a:rPr lang="hu-HU" sz="1600" dirty="0" err="1" smtClean="0">
                <a:solidFill>
                  <a:prstClr val="black"/>
                </a:solidFill>
                <a:latin typeface="Arial" panose="020B0604020202020204" pitchFamily="34" charset="0"/>
              </a:rPr>
              <a:t>ekvilibrálás</a:t>
            </a:r>
            <a:r>
              <a:rPr lang="hu-HU" sz="1600" dirty="0">
                <a:solidFill>
                  <a:prstClr val="black"/>
                </a:solidFill>
                <a:latin typeface="Arial" panose="020B0604020202020204" pitchFamily="34" charset="0"/>
              </a:rPr>
              <a:t>: </a:t>
            </a:r>
            <a:r>
              <a:rPr lang="hu-HU" sz="1600" dirty="0" smtClean="0">
                <a:solidFill>
                  <a:prstClr val="black"/>
                </a:solidFill>
                <a:latin typeface="Arial" panose="020B0604020202020204" pitchFamily="34" charset="0"/>
              </a:rPr>
              <a:t>10 ml desztillált víz</a:t>
            </a:r>
            <a:endParaRPr lang="hu-HU" sz="16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cxnSp>
        <p:nvCxnSpPr>
          <p:cNvPr id="17" name="Egyenes összekötő 16"/>
          <p:cNvCxnSpPr/>
          <p:nvPr/>
        </p:nvCxnSpPr>
        <p:spPr>
          <a:xfrm>
            <a:off x="5123921" y="3226469"/>
            <a:ext cx="0" cy="122413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Egyenes összekötő 17"/>
          <p:cNvCxnSpPr/>
          <p:nvPr/>
        </p:nvCxnSpPr>
        <p:spPr>
          <a:xfrm>
            <a:off x="5483961" y="3226469"/>
            <a:ext cx="0" cy="122413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Egyenes összekötő 18"/>
          <p:cNvCxnSpPr/>
          <p:nvPr/>
        </p:nvCxnSpPr>
        <p:spPr>
          <a:xfrm>
            <a:off x="4907897" y="3226469"/>
            <a:ext cx="216024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Egyenes összekötő 19"/>
          <p:cNvCxnSpPr/>
          <p:nvPr/>
        </p:nvCxnSpPr>
        <p:spPr>
          <a:xfrm>
            <a:off x="5483961" y="3226469"/>
            <a:ext cx="216024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Egyenes összekötő 20"/>
          <p:cNvCxnSpPr/>
          <p:nvPr/>
        </p:nvCxnSpPr>
        <p:spPr>
          <a:xfrm flipV="1">
            <a:off x="5123921" y="4450606"/>
            <a:ext cx="72008" cy="57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Egyenes összekötő 21"/>
          <p:cNvCxnSpPr/>
          <p:nvPr/>
        </p:nvCxnSpPr>
        <p:spPr>
          <a:xfrm flipV="1">
            <a:off x="5411953" y="4450317"/>
            <a:ext cx="72008" cy="57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Egyenes összekötő 22"/>
          <p:cNvCxnSpPr/>
          <p:nvPr/>
        </p:nvCxnSpPr>
        <p:spPr>
          <a:xfrm>
            <a:off x="5195929" y="4450605"/>
            <a:ext cx="0" cy="18000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Egyenes összekötő 23"/>
          <p:cNvCxnSpPr/>
          <p:nvPr/>
        </p:nvCxnSpPr>
        <p:spPr>
          <a:xfrm>
            <a:off x="5411953" y="4450605"/>
            <a:ext cx="0" cy="18000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Egyenes összekötő 24"/>
          <p:cNvCxnSpPr/>
          <p:nvPr/>
        </p:nvCxnSpPr>
        <p:spPr>
          <a:xfrm>
            <a:off x="5123921" y="4446620"/>
            <a:ext cx="36004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Egyenes összekötő 25"/>
          <p:cNvCxnSpPr/>
          <p:nvPr/>
        </p:nvCxnSpPr>
        <p:spPr>
          <a:xfrm>
            <a:off x="5123921" y="4162573"/>
            <a:ext cx="36004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Lefelé nyíl 26"/>
          <p:cNvSpPr/>
          <p:nvPr/>
        </p:nvSpPr>
        <p:spPr>
          <a:xfrm>
            <a:off x="5195929" y="2578397"/>
            <a:ext cx="2160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28" name="Szövegdoboz 27"/>
          <p:cNvSpPr txBox="1"/>
          <p:nvPr/>
        </p:nvSpPr>
        <p:spPr>
          <a:xfrm>
            <a:off x="5049917" y="1768056"/>
            <a:ext cx="15481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hu-HU" sz="1600" dirty="0">
                <a:solidFill>
                  <a:prstClr val="black"/>
                </a:solidFill>
                <a:latin typeface="Arial" panose="020B0604020202020204" pitchFamily="34" charset="0"/>
              </a:rPr>
              <a:t>Minta </a:t>
            </a:r>
            <a:r>
              <a:rPr lang="hu-HU" sz="1600" dirty="0" smtClean="0">
                <a:solidFill>
                  <a:prstClr val="black"/>
                </a:solidFill>
                <a:latin typeface="Arial" panose="020B0604020202020204" pitchFamily="34" charset="0"/>
              </a:rPr>
              <a:t>felvitele</a:t>
            </a:r>
            <a:br>
              <a:rPr lang="hu-HU" sz="1600" dirty="0" smtClean="0">
                <a:solidFill>
                  <a:prstClr val="black"/>
                </a:solidFill>
                <a:latin typeface="Arial" panose="020B0604020202020204" pitchFamily="34" charset="0"/>
              </a:rPr>
            </a:br>
            <a:r>
              <a:rPr lang="hu-HU" sz="1600" dirty="0" smtClean="0">
                <a:solidFill>
                  <a:prstClr val="black"/>
                </a:solidFill>
                <a:latin typeface="Arial" panose="020B0604020202020204" pitchFamily="34" charset="0"/>
              </a:rPr>
              <a:t>pH =3,5</a:t>
            </a:r>
            <a:endParaRPr lang="hu-HU" sz="16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9" name="Lefelé nyíl 28"/>
          <p:cNvSpPr/>
          <p:nvPr/>
        </p:nvSpPr>
        <p:spPr>
          <a:xfrm>
            <a:off x="2797790" y="4767787"/>
            <a:ext cx="2160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30" name="Lefelé nyíl 29"/>
          <p:cNvSpPr/>
          <p:nvPr/>
        </p:nvSpPr>
        <p:spPr>
          <a:xfrm>
            <a:off x="5195929" y="4827289"/>
            <a:ext cx="2160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31" name="Ellipszis 30"/>
          <p:cNvSpPr/>
          <p:nvPr/>
        </p:nvSpPr>
        <p:spPr>
          <a:xfrm>
            <a:off x="5148875" y="3284994"/>
            <a:ext cx="122635" cy="166996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32" name="Ellipszis 31"/>
          <p:cNvSpPr/>
          <p:nvPr/>
        </p:nvSpPr>
        <p:spPr>
          <a:xfrm>
            <a:off x="5295198" y="3640286"/>
            <a:ext cx="122635" cy="166996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33" name="Ellipszis 32"/>
          <p:cNvSpPr/>
          <p:nvPr/>
        </p:nvSpPr>
        <p:spPr>
          <a:xfrm>
            <a:off x="5087557" y="5141073"/>
            <a:ext cx="122635" cy="166996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34" name="Ellipszis 33"/>
          <p:cNvSpPr/>
          <p:nvPr/>
        </p:nvSpPr>
        <p:spPr>
          <a:xfrm>
            <a:off x="5422644" y="5114651"/>
            <a:ext cx="122635" cy="166996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35" name="Háromszög 34"/>
          <p:cNvSpPr/>
          <p:nvPr/>
        </p:nvSpPr>
        <p:spPr>
          <a:xfrm>
            <a:off x="5303941" y="3368492"/>
            <a:ext cx="118702" cy="13032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36" name="Háromszög 35"/>
          <p:cNvSpPr/>
          <p:nvPr/>
        </p:nvSpPr>
        <p:spPr>
          <a:xfrm>
            <a:off x="5150840" y="3558087"/>
            <a:ext cx="118702" cy="13032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37" name="Téglalap 36"/>
          <p:cNvSpPr/>
          <p:nvPr/>
        </p:nvSpPr>
        <p:spPr>
          <a:xfrm>
            <a:off x="5177927" y="3861666"/>
            <a:ext cx="117270" cy="121487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38" name="Téglalap 37"/>
          <p:cNvSpPr/>
          <p:nvPr/>
        </p:nvSpPr>
        <p:spPr>
          <a:xfrm>
            <a:off x="5345909" y="3986156"/>
            <a:ext cx="76735" cy="133772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cxnSp>
        <p:nvCxnSpPr>
          <p:cNvPr id="39" name="Egyenes összekötő 38"/>
          <p:cNvCxnSpPr/>
          <p:nvPr/>
        </p:nvCxnSpPr>
        <p:spPr>
          <a:xfrm>
            <a:off x="8328248" y="3226180"/>
            <a:ext cx="0" cy="122413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Egyenes összekötő 39"/>
          <p:cNvCxnSpPr/>
          <p:nvPr/>
        </p:nvCxnSpPr>
        <p:spPr>
          <a:xfrm>
            <a:off x="8688288" y="3226180"/>
            <a:ext cx="0" cy="122413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Egyenes összekötő 40"/>
          <p:cNvCxnSpPr/>
          <p:nvPr/>
        </p:nvCxnSpPr>
        <p:spPr>
          <a:xfrm>
            <a:off x="8112224" y="3226180"/>
            <a:ext cx="216024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Egyenes összekötő 41"/>
          <p:cNvCxnSpPr/>
          <p:nvPr/>
        </p:nvCxnSpPr>
        <p:spPr>
          <a:xfrm>
            <a:off x="8688288" y="3226180"/>
            <a:ext cx="216024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Egyenes összekötő 42"/>
          <p:cNvCxnSpPr/>
          <p:nvPr/>
        </p:nvCxnSpPr>
        <p:spPr>
          <a:xfrm flipV="1">
            <a:off x="8328248" y="4450317"/>
            <a:ext cx="72008" cy="57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Egyenes összekötő 43"/>
          <p:cNvCxnSpPr/>
          <p:nvPr/>
        </p:nvCxnSpPr>
        <p:spPr>
          <a:xfrm flipV="1">
            <a:off x="8616280" y="4450028"/>
            <a:ext cx="72008" cy="57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Egyenes összekötő 44"/>
          <p:cNvCxnSpPr/>
          <p:nvPr/>
        </p:nvCxnSpPr>
        <p:spPr>
          <a:xfrm>
            <a:off x="8400256" y="4450316"/>
            <a:ext cx="0" cy="18000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Egyenes összekötő 45"/>
          <p:cNvCxnSpPr/>
          <p:nvPr/>
        </p:nvCxnSpPr>
        <p:spPr>
          <a:xfrm>
            <a:off x="8616280" y="4450316"/>
            <a:ext cx="0" cy="18000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Egyenes összekötő 46"/>
          <p:cNvCxnSpPr/>
          <p:nvPr/>
        </p:nvCxnSpPr>
        <p:spPr>
          <a:xfrm>
            <a:off x="8328248" y="4446331"/>
            <a:ext cx="36004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Egyenes összekötő 47"/>
          <p:cNvCxnSpPr/>
          <p:nvPr/>
        </p:nvCxnSpPr>
        <p:spPr>
          <a:xfrm>
            <a:off x="8328248" y="4162284"/>
            <a:ext cx="36004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Lefelé nyíl 48"/>
          <p:cNvSpPr/>
          <p:nvPr/>
        </p:nvSpPr>
        <p:spPr>
          <a:xfrm>
            <a:off x="8400256" y="2578108"/>
            <a:ext cx="2160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50" name="Szövegdoboz 49"/>
          <p:cNvSpPr txBox="1"/>
          <p:nvPr/>
        </p:nvSpPr>
        <p:spPr>
          <a:xfrm>
            <a:off x="7202792" y="1768056"/>
            <a:ext cx="26109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hu-HU" sz="1600" dirty="0" smtClean="0">
                <a:solidFill>
                  <a:prstClr val="black"/>
                </a:solidFill>
                <a:latin typeface="Arial" panose="020B0604020202020204" pitchFamily="34" charset="0"/>
              </a:rPr>
              <a:t>Mosás: 15 ml desztillált víz</a:t>
            </a:r>
            <a:br>
              <a:rPr lang="hu-HU" sz="1600" dirty="0" smtClean="0">
                <a:solidFill>
                  <a:prstClr val="black"/>
                </a:solidFill>
                <a:latin typeface="Arial" panose="020B0604020202020204" pitchFamily="34" charset="0"/>
              </a:rPr>
            </a:br>
            <a:r>
              <a:rPr lang="hu-HU" sz="1600" dirty="0" smtClean="0">
                <a:solidFill>
                  <a:prstClr val="black"/>
                </a:solidFill>
                <a:latin typeface="Arial" panose="020B0604020202020204" pitchFamily="34" charset="0"/>
              </a:rPr>
              <a:t>10 perc szárítás</a:t>
            </a:r>
            <a:endParaRPr lang="hu-HU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1" name="Lefelé nyíl 50"/>
          <p:cNvSpPr/>
          <p:nvPr/>
        </p:nvSpPr>
        <p:spPr>
          <a:xfrm>
            <a:off x="8400256" y="4827000"/>
            <a:ext cx="2160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52" name="Háromszög 51"/>
          <p:cNvSpPr/>
          <p:nvPr/>
        </p:nvSpPr>
        <p:spPr>
          <a:xfrm>
            <a:off x="8567619" y="4309702"/>
            <a:ext cx="118702" cy="13032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53" name="Háromszög 52"/>
          <p:cNvSpPr/>
          <p:nvPr/>
        </p:nvSpPr>
        <p:spPr>
          <a:xfrm>
            <a:off x="8340905" y="4173983"/>
            <a:ext cx="118702" cy="13032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54" name="Téglalap 53"/>
          <p:cNvSpPr/>
          <p:nvPr/>
        </p:nvSpPr>
        <p:spPr>
          <a:xfrm>
            <a:off x="8210978" y="4940021"/>
            <a:ext cx="117270" cy="121487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55" name="Téglalap 54"/>
          <p:cNvSpPr/>
          <p:nvPr/>
        </p:nvSpPr>
        <p:spPr>
          <a:xfrm>
            <a:off x="8690445" y="5100174"/>
            <a:ext cx="76735" cy="133772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cxnSp>
        <p:nvCxnSpPr>
          <p:cNvPr id="56" name="Egyenes összekötő 55"/>
          <p:cNvCxnSpPr/>
          <p:nvPr/>
        </p:nvCxnSpPr>
        <p:spPr>
          <a:xfrm>
            <a:off x="10488488" y="3231074"/>
            <a:ext cx="0" cy="122413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Egyenes összekötő 56"/>
          <p:cNvCxnSpPr/>
          <p:nvPr/>
        </p:nvCxnSpPr>
        <p:spPr>
          <a:xfrm>
            <a:off x="10848528" y="3231074"/>
            <a:ext cx="0" cy="122413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Egyenes összekötő 57"/>
          <p:cNvCxnSpPr/>
          <p:nvPr/>
        </p:nvCxnSpPr>
        <p:spPr>
          <a:xfrm>
            <a:off x="10272464" y="3231074"/>
            <a:ext cx="216024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Egyenes összekötő 58"/>
          <p:cNvCxnSpPr/>
          <p:nvPr/>
        </p:nvCxnSpPr>
        <p:spPr>
          <a:xfrm>
            <a:off x="10848528" y="3231074"/>
            <a:ext cx="216024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Egyenes összekötő 59"/>
          <p:cNvCxnSpPr/>
          <p:nvPr/>
        </p:nvCxnSpPr>
        <p:spPr>
          <a:xfrm flipV="1">
            <a:off x="10488488" y="4455211"/>
            <a:ext cx="72008" cy="57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Egyenes összekötő 60"/>
          <p:cNvCxnSpPr/>
          <p:nvPr/>
        </p:nvCxnSpPr>
        <p:spPr>
          <a:xfrm flipV="1">
            <a:off x="10776520" y="4454922"/>
            <a:ext cx="72008" cy="57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Egyenes összekötő 61"/>
          <p:cNvCxnSpPr/>
          <p:nvPr/>
        </p:nvCxnSpPr>
        <p:spPr>
          <a:xfrm>
            <a:off x="10560496" y="4455210"/>
            <a:ext cx="0" cy="18000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Egyenes összekötő 62"/>
          <p:cNvCxnSpPr/>
          <p:nvPr/>
        </p:nvCxnSpPr>
        <p:spPr>
          <a:xfrm>
            <a:off x="10776520" y="4455210"/>
            <a:ext cx="0" cy="18000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Egyenes összekötő 63"/>
          <p:cNvCxnSpPr/>
          <p:nvPr/>
        </p:nvCxnSpPr>
        <p:spPr>
          <a:xfrm>
            <a:off x="10488488" y="4451225"/>
            <a:ext cx="36004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Egyenes összekötő 64"/>
          <p:cNvCxnSpPr/>
          <p:nvPr/>
        </p:nvCxnSpPr>
        <p:spPr>
          <a:xfrm>
            <a:off x="10488488" y="4167178"/>
            <a:ext cx="36004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Lefelé nyíl 65"/>
          <p:cNvSpPr/>
          <p:nvPr/>
        </p:nvSpPr>
        <p:spPr>
          <a:xfrm>
            <a:off x="10560496" y="2583002"/>
            <a:ext cx="2160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67" name="Szövegdoboz 66"/>
          <p:cNvSpPr txBox="1"/>
          <p:nvPr/>
        </p:nvSpPr>
        <p:spPr>
          <a:xfrm>
            <a:off x="9718277" y="1794150"/>
            <a:ext cx="19004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hu-HU" sz="1600" dirty="0">
                <a:solidFill>
                  <a:prstClr val="black"/>
                </a:solidFill>
                <a:latin typeface="Arial" panose="020B0604020202020204" pitchFamily="34" charset="0"/>
              </a:rPr>
              <a:t>Elúció:  </a:t>
            </a:r>
            <a:r>
              <a:rPr lang="hu-HU" sz="1600" dirty="0" smtClean="0">
                <a:solidFill>
                  <a:prstClr val="black"/>
                </a:solidFill>
                <a:latin typeface="Arial" panose="020B0604020202020204" pitchFamily="34" charset="0"/>
              </a:rPr>
              <a:t>2*2,5 ml metanol</a:t>
            </a:r>
            <a:endParaRPr lang="hu-HU" sz="16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68" name="Lefelé nyíl 67"/>
          <p:cNvSpPr/>
          <p:nvPr/>
        </p:nvSpPr>
        <p:spPr>
          <a:xfrm>
            <a:off x="10560496" y="4831894"/>
            <a:ext cx="2160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69" name="Háromszög 68"/>
          <p:cNvSpPr/>
          <p:nvPr/>
        </p:nvSpPr>
        <p:spPr>
          <a:xfrm>
            <a:off x="10369786" y="5049489"/>
            <a:ext cx="118702" cy="13032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70" name="Háromszög 69"/>
          <p:cNvSpPr/>
          <p:nvPr/>
        </p:nvSpPr>
        <p:spPr>
          <a:xfrm>
            <a:off x="10892531" y="4880744"/>
            <a:ext cx="118702" cy="13032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cxnSp>
        <p:nvCxnSpPr>
          <p:cNvPr id="71" name="Egyenes összekötő 70"/>
          <p:cNvCxnSpPr/>
          <p:nvPr/>
        </p:nvCxnSpPr>
        <p:spPr>
          <a:xfrm>
            <a:off x="6240016" y="3226469"/>
            <a:ext cx="0" cy="122413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Egyenes összekötő 71"/>
          <p:cNvCxnSpPr/>
          <p:nvPr/>
        </p:nvCxnSpPr>
        <p:spPr>
          <a:xfrm>
            <a:off x="6600056" y="3226469"/>
            <a:ext cx="0" cy="122413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Egyenes összekötő 72"/>
          <p:cNvCxnSpPr/>
          <p:nvPr/>
        </p:nvCxnSpPr>
        <p:spPr>
          <a:xfrm>
            <a:off x="6023992" y="3226469"/>
            <a:ext cx="216024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Egyenes összekötő 73"/>
          <p:cNvCxnSpPr/>
          <p:nvPr/>
        </p:nvCxnSpPr>
        <p:spPr>
          <a:xfrm>
            <a:off x="6600056" y="3226469"/>
            <a:ext cx="216024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Egyenes összekötő 74"/>
          <p:cNvCxnSpPr/>
          <p:nvPr/>
        </p:nvCxnSpPr>
        <p:spPr>
          <a:xfrm flipV="1">
            <a:off x="6240016" y="4450606"/>
            <a:ext cx="72008" cy="57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Egyenes összekötő 75"/>
          <p:cNvCxnSpPr/>
          <p:nvPr/>
        </p:nvCxnSpPr>
        <p:spPr>
          <a:xfrm flipV="1">
            <a:off x="6528048" y="4450317"/>
            <a:ext cx="72008" cy="57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Egyenes összekötő 76"/>
          <p:cNvCxnSpPr/>
          <p:nvPr/>
        </p:nvCxnSpPr>
        <p:spPr>
          <a:xfrm>
            <a:off x="6312024" y="4450605"/>
            <a:ext cx="0" cy="18000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Egyenes összekötő 77"/>
          <p:cNvCxnSpPr/>
          <p:nvPr/>
        </p:nvCxnSpPr>
        <p:spPr>
          <a:xfrm>
            <a:off x="6528048" y="4450605"/>
            <a:ext cx="0" cy="18000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Egyenes összekötő 78"/>
          <p:cNvCxnSpPr/>
          <p:nvPr/>
        </p:nvCxnSpPr>
        <p:spPr>
          <a:xfrm>
            <a:off x="6240016" y="4446620"/>
            <a:ext cx="36004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Egyenes összekötő 79"/>
          <p:cNvCxnSpPr/>
          <p:nvPr/>
        </p:nvCxnSpPr>
        <p:spPr>
          <a:xfrm>
            <a:off x="6240016" y="4162573"/>
            <a:ext cx="36004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1" name="Lefelé nyíl 80"/>
          <p:cNvSpPr/>
          <p:nvPr/>
        </p:nvSpPr>
        <p:spPr>
          <a:xfrm>
            <a:off x="6312024" y="2578397"/>
            <a:ext cx="2160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82" name="Lefelé nyíl 81"/>
          <p:cNvSpPr/>
          <p:nvPr/>
        </p:nvSpPr>
        <p:spPr>
          <a:xfrm>
            <a:off x="6312024" y="4827289"/>
            <a:ext cx="2160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83" name="Háromszög 82"/>
          <p:cNvSpPr/>
          <p:nvPr/>
        </p:nvSpPr>
        <p:spPr>
          <a:xfrm>
            <a:off x="6479387" y="4309991"/>
            <a:ext cx="118702" cy="13032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84" name="Háromszög 83"/>
          <p:cNvSpPr/>
          <p:nvPr/>
        </p:nvSpPr>
        <p:spPr>
          <a:xfrm>
            <a:off x="6252673" y="4174272"/>
            <a:ext cx="118702" cy="13032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85" name="Téglalap 84"/>
          <p:cNvSpPr/>
          <p:nvPr/>
        </p:nvSpPr>
        <p:spPr>
          <a:xfrm>
            <a:off x="6306062" y="4325134"/>
            <a:ext cx="117270" cy="121487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86" name="Téglalap 85"/>
          <p:cNvSpPr/>
          <p:nvPr/>
        </p:nvSpPr>
        <p:spPr>
          <a:xfrm>
            <a:off x="6430331" y="4189400"/>
            <a:ext cx="76735" cy="133772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87" name="Szövegdoboz 86"/>
          <p:cNvSpPr txBox="1"/>
          <p:nvPr/>
        </p:nvSpPr>
        <p:spPr>
          <a:xfrm>
            <a:off x="2610441" y="5474229"/>
            <a:ext cx="28122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hu-HU" dirty="0">
                <a:solidFill>
                  <a:prstClr val="black"/>
                </a:solidFill>
                <a:latin typeface="Arial" panose="020B0604020202020204" pitchFamily="34" charset="0"/>
              </a:rPr>
              <a:t>  Mátrix komponens 1</a:t>
            </a:r>
          </a:p>
          <a:p>
            <a:pPr>
              <a:defRPr/>
            </a:pPr>
            <a:r>
              <a:rPr lang="hu-HU" dirty="0">
                <a:solidFill>
                  <a:prstClr val="black"/>
                </a:solidFill>
                <a:latin typeface="Arial" panose="020B0604020202020204" pitchFamily="34" charset="0"/>
              </a:rPr>
              <a:t>  Mátrix komponens 2</a:t>
            </a:r>
          </a:p>
          <a:p>
            <a:pPr>
              <a:defRPr/>
            </a:pPr>
            <a:r>
              <a:rPr lang="hu-HU" dirty="0">
                <a:solidFill>
                  <a:prstClr val="black"/>
                </a:solidFill>
                <a:latin typeface="Arial" panose="020B0604020202020204" pitchFamily="34" charset="0"/>
              </a:rPr>
              <a:t>  Vizsgálandó komponens</a:t>
            </a:r>
          </a:p>
        </p:txBody>
      </p:sp>
      <p:sp>
        <p:nvSpPr>
          <p:cNvPr id="88" name="Ellipszis 87"/>
          <p:cNvSpPr/>
          <p:nvPr/>
        </p:nvSpPr>
        <p:spPr>
          <a:xfrm>
            <a:off x="2549123" y="5546237"/>
            <a:ext cx="122635" cy="166996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89" name="Téglalap 88"/>
          <p:cNvSpPr/>
          <p:nvPr/>
        </p:nvSpPr>
        <p:spPr>
          <a:xfrm>
            <a:off x="2540412" y="5899121"/>
            <a:ext cx="117270" cy="121487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90" name="Háromszög 89"/>
          <p:cNvSpPr/>
          <p:nvPr/>
        </p:nvSpPr>
        <p:spPr>
          <a:xfrm>
            <a:off x="2548255" y="6149638"/>
            <a:ext cx="118702" cy="13032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91" name="Szövegdoboz 90"/>
          <p:cNvSpPr txBox="1"/>
          <p:nvPr/>
        </p:nvSpPr>
        <p:spPr>
          <a:xfrm>
            <a:off x="635918" y="4109852"/>
            <a:ext cx="1884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>
                <a:latin typeface="Arial" panose="020B0604020202020204" pitchFamily="34" charset="0"/>
              </a:rPr>
              <a:t>OASIS HLB</a:t>
            </a:r>
            <a:endParaRPr lang="hu-HU" sz="2400" dirty="0">
              <a:latin typeface="Arial" panose="020B0604020202020204" pitchFamily="34" charset="0"/>
            </a:endParaRPr>
          </a:p>
        </p:txBody>
      </p:sp>
      <p:cxnSp>
        <p:nvCxnSpPr>
          <p:cNvPr id="92" name="Egyenes összekötő 91"/>
          <p:cNvCxnSpPr/>
          <p:nvPr/>
        </p:nvCxnSpPr>
        <p:spPr>
          <a:xfrm flipH="1">
            <a:off x="2431339" y="4290958"/>
            <a:ext cx="374198" cy="9945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993" y="4512278"/>
            <a:ext cx="1613409" cy="1494158"/>
          </a:xfrm>
        </p:spPr>
      </p:pic>
      <p:sp>
        <p:nvSpPr>
          <p:cNvPr id="93" name="Dia számának helye 9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84E3C-B01F-4FFE-A705-1FD4F1F186B5}" type="slidenum">
              <a:rPr lang="hu-HU" smtClean="0"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133753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err="1"/>
              <a:t>Biszfenol</a:t>
            </a:r>
            <a:r>
              <a:rPr lang="hu-HU" b="1" dirty="0"/>
              <a:t> A mérése egyedi </a:t>
            </a:r>
            <a:r>
              <a:rPr lang="hu-HU" b="1" dirty="0" smtClean="0"/>
              <a:t>módszer </a:t>
            </a:r>
            <a:r>
              <a:rPr lang="hu-HU" b="1" dirty="0"/>
              <a:t>alapján </a:t>
            </a:r>
            <a:r>
              <a:rPr lang="hu-HU" b="1" dirty="0" smtClean="0"/>
              <a:t>2.</a:t>
            </a:r>
            <a:endParaRPr lang="hu-HU" dirty="0"/>
          </a:p>
        </p:txBody>
      </p:sp>
      <p:sp>
        <p:nvSpPr>
          <p:cNvPr id="11" name="Jobbra nyíl 10"/>
          <p:cNvSpPr/>
          <p:nvPr/>
        </p:nvSpPr>
        <p:spPr>
          <a:xfrm>
            <a:off x="1939604" y="3961010"/>
            <a:ext cx="409178" cy="135335"/>
          </a:xfrm>
          <a:prstGeom prst="righ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14" name="Szövegdoboz 13"/>
          <p:cNvSpPr txBox="1"/>
          <p:nvPr/>
        </p:nvSpPr>
        <p:spPr>
          <a:xfrm>
            <a:off x="976484" y="4632852"/>
            <a:ext cx="26712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sz="2400" dirty="0" smtClean="0">
                <a:latin typeface="Arial" panose="020B0604020202020204" pitchFamily="34" charset="0"/>
              </a:rPr>
              <a:t>10 ml </a:t>
            </a:r>
            <a:r>
              <a:rPr lang="hu-HU" sz="2400" dirty="0" err="1" smtClean="0">
                <a:latin typeface="Arial" panose="020B0604020202020204" pitchFamily="34" charset="0"/>
              </a:rPr>
              <a:t>eluátum</a:t>
            </a:r>
            <a:r>
              <a:rPr lang="hu-HU" sz="2400" dirty="0" smtClean="0">
                <a:latin typeface="Arial" panose="020B0604020202020204" pitchFamily="34" charset="0"/>
              </a:rPr>
              <a:t> bepárlása  1 ml-re</a:t>
            </a:r>
            <a:endParaRPr lang="hu-HU" sz="2400" dirty="0">
              <a:latin typeface="Arial" panose="020B0604020202020204" pitchFamily="34" charset="0"/>
            </a:endParaRPr>
          </a:p>
        </p:txBody>
      </p:sp>
      <p:sp>
        <p:nvSpPr>
          <p:cNvPr id="15" name="Szövegdoboz 14"/>
          <p:cNvSpPr txBox="1"/>
          <p:nvPr/>
        </p:nvSpPr>
        <p:spPr>
          <a:xfrm>
            <a:off x="676152" y="1660996"/>
            <a:ext cx="18415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>
                <a:latin typeface="Arial" panose="020B0604020202020204" pitchFamily="34" charset="0"/>
              </a:rPr>
              <a:t>N</a:t>
            </a:r>
            <a:r>
              <a:rPr lang="hu-HU" sz="2400" baseline="-25000" dirty="0">
                <a:latin typeface="Arial" panose="020B0604020202020204" pitchFamily="34" charset="0"/>
              </a:rPr>
              <a:t>2</a:t>
            </a:r>
            <a:r>
              <a:rPr lang="hu-HU" sz="2400" dirty="0">
                <a:latin typeface="Arial" panose="020B0604020202020204" pitchFamily="34" charset="0"/>
              </a:rPr>
              <a:t> bepárlás</a:t>
            </a:r>
          </a:p>
        </p:txBody>
      </p:sp>
      <p:cxnSp>
        <p:nvCxnSpPr>
          <p:cNvPr id="16" name="Egyenes összekötő 15"/>
          <p:cNvCxnSpPr/>
          <p:nvPr/>
        </p:nvCxnSpPr>
        <p:spPr>
          <a:xfrm>
            <a:off x="2579054" y="3534855"/>
            <a:ext cx="0" cy="30439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gyenes összekötő 16"/>
          <p:cNvCxnSpPr/>
          <p:nvPr/>
        </p:nvCxnSpPr>
        <p:spPr>
          <a:xfrm flipH="1">
            <a:off x="2461275" y="3825975"/>
            <a:ext cx="11288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gyenes összekötő 17"/>
          <p:cNvCxnSpPr/>
          <p:nvPr/>
        </p:nvCxnSpPr>
        <p:spPr>
          <a:xfrm>
            <a:off x="2461275" y="3814884"/>
            <a:ext cx="0" cy="50733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/>
          <p:cNvCxnSpPr/>
          <p:nvPr/>
        </p:nvCxnSpPr>
        <p:spPr>
          <a:xfrm flipH="1">
            <a:off x="2461275" y="4336904"/>
            <a:ext cx="494823" cy="166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19"/>
          <p:cNvCxnSpPr/>
          <p:nvPr/>
        </p:nvCxnSpPr>
        <p:spPr>
          <a:xfrm>
            <a:off x="2947080" y="3814884"/>
            <a:ext cx="3749" cy="51708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20"/>
          <p:cNvCxnSpPr/>
          <p:nvPr/>
        </p:nvCxnSpPr>
        <p:spPr>
          <a:xfrm>
            <a:off x="2461275" y="4096346"/>
            <a:ext cx="4776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gyenes összekötő 21"/>
          <p:cNvCxnSpPr/>
          <p:nvPr/>
        </p:nvCxnSpPr>
        <p:spPr>
          <a:xfrm>
            <a:off x="2843215" y="3534855"/>
            <a:ext cx="0" cy="30439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gyenes összekötő 22"/>
          <p:cNvCxnSpPr/>
          <p:nvPr/>
        </p:nvCxnSpPr>
        <p:spPr>
          <a:xfrm flipH="1">
            <a:off x="2843215" y="3825975"/>
            <a:ext cx="11288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Jobbra nyíl 23"/>
          <p:cNvSpPr/>
          <p:nvPr/>
        </p:nvSpPr>
        <p:spPr>
          <a:xfrm>
            <a:off x="3159494" y="3961011"/>
            <a:ext cx="409178" cy="135335"/>
          </a:xfrm>
          <a:prstGeom prst="righ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25" name="Téglalap 24"/>
          <p:cNvSpPr/>
          <p:nvPr/>
        </p:nvSpPr>
        <p:spPr>
          <a:xfrm>
            <a:off x="3690644" y="3598168"/>
            <a:ext cx="2078045" cy="835639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26" name="Szövegdoboz 25"/>
          <p:cNvSpPr txBox="1"/>
          <p:nvPr/>
        </p:nvSpPr>
        <p:spPr>
          <a:xfrm>
            <a:off x="3637954" y="3789724"/>
            <a:ext cx="21119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>
                <a:latin typeface="Arial" panose="020B0604020202020204" pitchFamily="34" charset="0"/>
              </a:rPr>
              <a:t>HPLC-MS/MS</a:t>
            </a:r>
            <a:endParaRPr lang="hu-HU" sz="2400" dirty="0">
              <a:latin typeface="Arial" panose="020B0604020202020204" pitchFamily="34" charset="0"/>
            </a:endParaRPr>
          </a:p>
        </p:txBody>
      </p:sp>
      <p:sp>
        <p:nvSpPr>
          <p:cNvPr id="46" name="Szövegdoboz 45"/>
          <p:cNvSpPr txBox="1"/>
          <p:nvPr/>
        </p:nvSpPr>
        <p:spPr>
          <a:xfrm>
            <a:off x="8089674" y="3439064"/>
            <a:ext cx="29655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>
                <a:latin typeface="Arial" panose="020B0604020202020204" pitchFamily="34" charset="0"/>
              </a:rPr>
              <a:t>Fő átmenet:</a:t>
            </a:r>
          </a:p>
          <a:p>
            <a:pPr algn="ctr"/>
            <a:r>
              <a:rPr lang="hu-HU" sz="2400" dirty="0" smtClean="0">
                <a:latin typeface="Arial" panose="020B0604020202020204" pitchFamily="34" charset="0"/>
              </a:rPr>
              <a:t>227=&gt;212</a:t>
            </a:r>
            <a:endParaRPr lang="hu-HU" sz="2400" baseline="-25000" dirty="0">
              <a:latin typeface="Arial" panose="020B0604020202020204" pitchFamily="34" charset="0"/>
            </a:endParaRPr>
          </a:p>
        </p:txBody>
      </p:sp>
      <p:pic>
        <p:nvPicPr>
          <p:cNvPr id="48" name="Tartalom helye 9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67989" y="1690690"/>
            <a:ext cx="1802944" cy="4351338"/>
          </a:xfrm>
          <a:prstGeom prst="rect">
            <a:avLst/>
          </a:prstGeom>
        </p:spPr>
      </p:pic>
      <p:sp>
        <p:nvSpPr>
          <p:cNvPr id="53" name="Ív 52"/>
          <p:cNvSpPr/>
          <p:nvPr/>
        </p:nvSpPr>
        <p:spPr>
          <a:xfrm rot="13380000">
            <a:off x="7355952" y="3219063"/>
            <a:ext cx="1225525" cy="1294590"/>
          </a:xfrm>
          <a:prstGeom prst="arc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54" name="Dia számának helye 5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84E3C-B01F-4FFE-A705-1FD4F1F186B5}" type="slidenum">
              <a:rPr lang="hu-HU" smtClean="0"/>
              <a:t>18</a:t>
            </a:fld>
            <a:endParaRPr lang="hu-HU"/>
          </a:p>
        </p:txBody>
      </p:sp>
      <p:cxnSp>
        <p:nvCxnSpPr>
          <p:cNvPr id="30" name="Egyenes összekötő 29"/>
          <p:cNvCxnSpPr/>
          <p:nvPr/>
        </p:nvCxnSpPr>
        <p:spPr>
          <a:xfrm>
            <a:off x="1369419" y="2924944"/>
            <a:ext cx="0" cy="141362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gyenes összekötő 30"/>
          <p:cNvCxnSpPr/>
          <p:nvPr/>
        </p:nvCxnSpPr>
        <p:spPr>
          <a:xfrm>
            <a:off x="1847019" y="2924944"/>
            <a:ext cx="0" cy="14167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gyenes összekötő 31"/>
          <p:cNvCxnSpPr/>
          <p:nvPr/>
        </p:nvCxnSpPr>
        <p:spPr>
          <a:xfrm>
            <a:off x="1363061" y="3068960"/>
            <a:ext cx="4776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gyenes összekötő 32"/>
          <p:cNvCxnSpPr/>
          <p:nvPr/>
        </p:nvCxnSpPr>
        <p:spPr>
          <a:xfrm>
            <a:off x="1369419" y="4338572"/>
            <a:ext cx="152400" cy="152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gyenes összekötő 33"/>
          <p:cNvCxnSpPr/>
          <p:nvPr/>
        </p:nvCxnSpPr>
        <p:spPr>
          <a:xfrm flipH="1">
            <a:off x="1731250" y="4331973"/>
            <a:ext cx="109411" cy="15451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gyenes összekötő 34"/>
          <p:cNvCxnSpPr/>
          <p:nvPr/>
        </p:nvCxnSpPr>
        <p:spPr>
          <a:xfrm flipH="1">
            <a:off x="1504470" y="4484589"/>
            <a:ext cx="226782" cy="189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gyenes összekötő 35"/>
          <p:cNvCxnSpPr/>
          <p:nvPr/>
        </p:nvCxnSpPr>
        <p:spPr>
          <a:xfrm flipH="1">
            <a:off x="1703512" y="3140968"/>
            <a:ext cx="11288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gyenes összekötő 36"/>
          <p:cNvCxnSpPr/>
          <p:nvPr/>
        </p:nvCxnSpPr>
        <p:spPr>
          <a:xfrm flipH="1">
            <a:off x="1703512" y="3293368"/>
            <a:ext cx="11288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gyenes összekötő 37"/>
          <p:cNvCxnSpPr/>
          <p:nvPr/>
        </p:nvCxnSpPr>
        <p:spPr>
          <a:xfrm flipH="1">
            <a:off x="1703512" y="3445768"/>
            <a:ext cx="11288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gyenes összekötő 38"/>
          <p:cNvCxnSpPr/>
          <p:nvPr/>
        </p:nvCxnSpPr>
        <p:spPr>
          <a:xfrm flipH="1">
            <a:off x="1703512" y="3598168"/>
            <a:ext cx="11288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gyenes összekötő 39"/>
          <p:cNvCxnSpPr/>
          <p:nvPr/>
        </p:nvCxnSpPr>
        <p:spPr>
          <a:xfrm flipH="1">
            <a:off x="1703512" y="3717032"/>
            <a:ext cx="11288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gyenes összekötő 40"/>
          <p:cNvCxnSpPr/>
          <p:nvPr/>
        </p:nvCxnSpPr>
        <p:spPr>
          <a:xfrm flipH="1">
            <a:off x="1703512" y="3861048"/>
            <a:ext cx="11288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gyenes összekötő 41"/>
          <p:cNvCxnSpPr/>
          <p:nvPr/>
        </p:nvCxnSpPr>
        <p:spPr>
          <a:xfrm flipH="1">
            <a:off x="1703512" y="4021832"/>
            <a:ext cx="11288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gyenes összekötő 42"/>
          <p:cNvCxnSpPr/>
          <p:nvPr/>
        </p:nvCxnSpPr>
        <p:spPr>
          <a:xfrm flipH="1">
            <a:off x="1703512" y="4149080"/>
            <a:ext cx="11288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gyenes összekötő 43"/>
          <p:cNvCxnSpPr/>
          <p:nvPr/>
        </p:nvCxnSpPr>
        <p:spPr>
          <a:xfrm flipH="1">
            <a:off x="1703512" y="4293096"/>
            <a:ext cx="11288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Lefelé nyíl 44"/>
          <p:cNvSpPr/>
          <p:nvPr/>
        </p:nvSpPr>
        <p:spPr>
          <a:xfrm>
            <a:off x="1493942" y="2300378"/>
            <a:ext cx="247837" cy="443536"/>
          </a:xfrm>
          <a:prstGeom prst="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2551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159221"/>
            <a:ext cx="10515600" cy="1325563"/>
          </a:xfrm>
        </p:spPr>
        <p:txBody>
          <a:bodyPr/>
          <a:lstStyle/>
          <a:p>
            <a:r>
              <a:rPr lang="hu-HU" b="1" dirty="0" smtClean="0"/>
              <a:t>Összefoglalás 1.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412776"/>
            <a:ext cx="10802416" cy="4968552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hu-HU" dirty="0" smtClean="0"/>
              <a:t>Az SPE nem gyorsvonat</a:t>
            </a:r>
            <a:r>
              <a:rPr lang="hu-HU" dirty="0" smtClean="0"/>
              <a:t>,</a:t>
            </a:r>
            <a:endParaRPr lang="hu-HU" dirty="0" smtClean="0"/>
          </a:p>
          <a:p>
            <a:pPr lvl="1" algn="just">
              <a:lnSpc>
                <a:spcPct val="150000"/>
              </a:lnSpc>
            </a:pPr>
            <a:r>
              <a:rPr lang="hu-HU" dirty="0" smtClean="0"/>
              <a:t>A kondicionálás után a töltet a legtöbb esetben nem száradhat ki</a:t>
            </a:r>
          </a:p>
          <a:p>
            <a:pPr lvl="1" algn="just">
              <a:lnSpc>
                <a:spcPct val="150000"/>
              </a:lnSpc>
            </a:pPr>
            <a:r>
              <a:rPr lang="hu-HU" dirty="0" smtClean="0"/>
              <a:t>Mintafelvitel </a:t>
            </a:r>
            <a:r>
              <a:rPr lang="hu-HU" dirty="0" smtClean="0"/>
              <a:t>olyan gyorsasággal, hogy látni kell a cseppeket (kb. 10 ml/perc)</a:t>
            </a:r>
          </a:p>
          <a:p>
            <a:pPr lvl="1" algn="just">
              <a:lnSpc>
                <a:spcPct val="150000"/>
              </a:lnSpc>
            </a:pPr>
            <a:r>
              <a:rPr lang="hu-HU" dirty="0" smtClean="0"/>
              <a:t>Leoldás 2 lépcsőben, közötte hagyni szikkadni a tölteten az oldószert</a:t>
            </a:r>
          </a:p>
          <a:p>
            <a:pPr algn="just">
              <a:lnSpc>
                <a:spcPct val="150000"/>
              </a:lnSpc>
            </a:pPr>
            <a:r>
              <a:rPr lang="hu-HU" dirty="0" err="1" smtClean="0"/>
              <a:t>Mikrocisztin</a:t>
            </a:r>
            <a:r>
              <a:rPr lang="hu-HU" dirty="0" smtClean="0"/>
              <a:t> LR meghatározása ivóvízből </a:t>
            </a:r>
          </a:p>
          <a:p>
            <a:pPr lvl="1" algn="just">
              <a:lnSpc>
                <a:spcPct val="150000"/>
              </a:lnSpc>
            </a:pPr>
            <a:r>
              <a:rPr lang="hu-HU" dirty="0" smtClean="0"/>
              <a:t>Mérése </a:t>
            </a:r>
            <a:r>
              <a:rPr lang="hu-HU" dirty="0"/>
              <a:t>az ISO 20179:2005  szabvány </a:t>
            </a:r>
            <a:r>
              <a:rPr lang="hu-HU" dirty="0" smtClean="0"/>
              <a:t>alapján</a:t>
            </a:r>
          </a:p>
          <a:p>
            <a:pPr lvl="1" algn="just">
              <a:lnSpc>
                <a:spcPct val="150000"/>
              </a:lnSpc>
            </a:pPr>
            <a:r>
              <a:rPr lang="hu-HU" dirty="0" smtClean="0"/>
              <a:t>Szilárd fázisú </a:t>
            </a:r>
            <a:r>
              <a:rPr lang="hu-HU" dirty="0" err="1" smtClean="0"/>
              <a:t>extrakciót</a:t>
            </a:r>
            <a:r>
              <a:rPr lang="hu-HU" dirty="0" smtClean="0"/>
              <a:t> (C18) követő folyadékkromatográfiás elválasztás</a:t>
            </a:r>
          </a:p>
          <a:p>
            <a:pPr lvl="1" algn="just">
              <a:lnSpc>
                <a:spcPct val="150000"/>
              </a:lnSpc>
            </a:pPr>
            <a:r>
              <a:rPr lang="hu-HU" dirty="0" smtClean="0"/>
              <a:t>SPE esetén nem szabad kiszáradni, vagy újra kell kezdeni a kondicionálást </a:t>
            </a:r>
          </a:p>
          <a:p>
            <a:pPr lvl="1" algn="just">
              <a:lnSpc>
                <a:spcPct val="150000"/>
              </a:lnSpc>
            </a:pPr>
            <a:r>
              <a:rPr lang="hu-HU" dirty="0" smtClean="0"/>
              <a:t>Detektálás diódasoros detektorral vagy tömegspektrométerrel</a:t>
            </a:r>
          </a:p>
          <a:p>
            <a:pPr lvl="1" algn="just">
              <a:lnSpc>
                <a:spcPct val="150000"/>
              </a:lnSpc>
            </a:pPr>
            <a:r>
              <a:rPr lang="hu-HU" dirty="0" smtClean="0"/>
              <a:t>A „híg” hiteles anyagminta probléma orvosolható tömegspektrométerrel, továbbá a szelektivitás is növelhető</a:t>
            </a:r>
          </a:p>
          <a:p>
            <a:pPr lvl="1" algn="just">
              <a:lnSpc>
                <a:spcPct val="150000"/>
              </a:lnSpc>
            </a:pPr>
            <a:endParaRPr lang="hu-HU" dirty="0"/>
          </a:p>
          <a:p>
            <a:pPr lvl="1" algn="just">
              <a:lnSpc>
                <a:spcPct val="150000"/>
              </a:lnSpc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84E3C-B01F-4FFE-A705-1FD4F1F186B5}" type="slidenum">
              <a:rPr lang="hu-HU" smtClean="0"/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96179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Bevezetés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628800"/>
            <a:ext cx="10515600" cy="45481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u-HU" sz="2200" dirty="0" smtClean="0"/>
              <a:t>1. A vizsgálatokhoz szükséges szilárd fázisú </a:t>
            </a:r>
            <a:r>
              <a:rPr lang="hu-HU" sz="2200" dirty="0" err="1" smtClean="0"/>
              <a:t>extrakció</a:t>
            </a:r>
            <a:r>
              <a:rPr lang="hu-HU" sz="2200" dirty="0" smtClean="0"/>
              <a:t> illetve hiba lehetőségeinek bemutatása, MRM elvének rövid ismertetése</a:t>
            </a:r>
          </a:p>
          <a:p>
            <a:pPr>
              <a:lnSpc>
                <a:spcPct val="150000"/>
              </a:lnSpc>
            </a:pPr>
            <a:r>
              <a:rPr lang="hu-HU" sz="2200" dirty="0" smtClean="0"/>
              <a:t>2. </a:t>
            </a:r>
            <a:r>
              <a:rPr lang="hu-HU" sz="2200" dirty="0" err="1" smtClean="0"/>
              <a:t>Mikrocisztin</a:t>
            </a:r>
            <a:r>
              <a:rPr lang="hu-HU" sz="2200" dirty="0" smtClean="0"/>
              <a:t> LR meghatározása </a:t>
            </a:r>
            <a:r>
              <a:rPr lang="hu-HU" sz="2200" dirty="0"/>
              <a:t>ivóvízből az ISO 20179:2005 </a:t>
            </a:r>
            <a:r>
              <a:rPr lang="hu-HU" sz="2200" dirty="0" smtClean="0"/>
              <a:t>szabvány alapján </a:t>
            </a:r>
          </a:p>
          <a:p>
            <a:pPr>
              <a:lnSpc>
                <a:spcPct val="150000"/>
              </a:lnSpc>
            </a:pPr>
            <a:r>
              <a:rPr lang="hu-HU" sz="2200" dirty="0" smtClean="0"/>
              <a:t>3. PFA komponensek </a:t>
            </a:r>
            <a:r>
              <a:rPr lang="hu-HU" sz="2200" dirty="0"/>
              <a:t>meghatározása ivóvízből az ISO 21675:2019 </a:t>
            </a:r>
            <a:r>
              <a:rPr lang="hu-HU" sz="2200" dirty="0" smtClean="0"/>
              <a:t>szabvány alapján, problémák ismertetése</a:t>
            </a:r>
          </a:p>
          <a:p>
            <a:pPr>
              <a:lnSpc>
                <a:spcPct val="150000"/>
              </a:lnSpc>
            </a:pPr>
            <a:r>
              <a:rPr lang="hu-HU" sz="2200" dirty="0" smtClean="0"/>
              <a:t>4. </a:t>
            </a:r>
            <a:r>
              <a:rPr lang="hu-HU" sz="2200" dirty="0" err="1" smtClean="0"/>
              <a:t>Biszfenol</a:t>
            </a:r>
            <a:r>
              <a:rPr lang="hu-HU" sz="2200" dirty="0" smtClean="0"/>
              <a:t> A mérésének lehetőségei, SPE-t követő LC-MS/MS-s egyedi módszer ismertetése</a:t>
            </a:r>
          </a:p>
          <a:p>
            <a:pPr>
              <a:lnSpc>
                <a:spcPct val="150000"/>
              </a:lnSpc>
            </a:pPr>
            <a:r>
              <a:rPr lang="hu-HU" sz="2200" dirty="0" smtClean="0"/>
              <a:t>5. Összefoglalás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84E3C-B01F-4FFE-A705-1FD4F1F186B5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708802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188640"/>
            <a:ext cx="10515600" cy="1325563"/>
          </a:xfrm>
        </p:spPr>
        <p:txBody>
          <a:bodyPr/>
          <a:lstStyle/>
          <a:p>
            <a:r>
              <a:rPr lang="hu-HU" b="1" dirty="0"/>
              <a:t>Összefoglalás </a:t>
            </a:r>
            <a:r>
              <a:rPr lang="hu-HU" b="1" dirty="0" smtClean="0"/>
              <a:t>2.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340768"/>
            <a:ext cx="10946432" cy="4836195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hu-HU" dirty="0"/>
              <a:t>PFA vegyületek meghatározása ivóvízből</a:t>
            </a:r>
          </a:p>
          <a:p>
            <a:pPr lvl="1" algn="just">
              <a:lnSpc>
                <a:spcPct val="150000"/>
              </a:lnSpc>
            </a:pPr>
            <a:r>
              <a:rPr lang="hu-HU" dirty="0"/>
              <a:t>Több szabvány, ideális nincs az EU dolgozik egy egységes szabvány kidolgozásán</a:t>
            </a:r>
          </a:p>
          <a:p>
            <a:pPr lvl="1" algn="just">
              <a:lnSpc>
                <a:spcPct val="150000"/>
              </a:lnSpc>
            </a:pPr>
            <a:r>
              <a:rPr lang="hu-HU" dirty="0"/>
              <a:t>ISO 21675:2019 szabvány 15 komponensre ki van dolgozva a 20-ból, a maradékra </a:t>
            </a:r>
            <a:r>
              <a:rPr lang="hu-HU" dirty="0" err="1"/>
              <a:t>validálni</a:t>
            </a:r>
            <a:r>
              <a:rPr lang="hu-HU" dirty="0"/>
              <a:t> kell</a:t>
            </a:r>
          </a:p>
          <a:p>
            <a:pPr lvl="1" algn="just">
              <a:lnSpc>
                <a:spcPct val="150000"/>
              </a:lnSpc>
            </a:pPr>
            <a:r>
              <a:rPr lang="hu-HU" dirty="0"/>
              <a:t>A mintaelőkészítéshez elengedhetetlen az SPE (</a:t>
            </a:r>
            <a:r>
              <a:rPr lang="hu-HU" dirty="0" err="1"/>
              <a:t>Strata</a:t>
            </a:r>
            <a:r>
              <a:rPr lang="hu-HU" dirty="0"/>
              <a:t>-X-AW), továbbá a méréshez egy HPLC-MS/MS</a:t>
            </a:r>
          </a:p>
          <a:p>
            <a:pPr lvl="1" algn="just">
              <a:lnSpc>
                <a:spcPct val="150000"/>
              </a:lnSpc>
            </a:pPr>
            <a:r>
              <a:rPr lang="hu-HU" dirty="0"/>
              <a:t>A laborban és a mintavételnél bárhonnét „jöhetnek” ezek a komponensek, vakok készítése </a:t>
            </a:r>
            <a:r>
              <a:rPr lang="hu-HU" dirty="0" smtClean="0"/>
              <a:t>elengedhetetlen</a:t>
            </a:r>
            <a:endParaRPr lang="hu-HU" dirty="0"/>
          </a:p>
          <a:p>
            <a:pPr lvl="1" algn="just">
              <a:lnSpc>
                <a:spcPct val="150000"/>
              </a:lnSpc>
            </a:pPr>
            <a:r>
              <a:rPr lang="hu-HU" dirty="0"/>
              <a:t>Üveg helyett polipropilén </a:t>
            </a:r>
            <a:r>
              <a:rPr lang="hu-HU" dirty="0" smtClean="0"/>
              <a:t>eszközök</a:t>
            </a:r>
          </a:p>
          <a:p>
            <a:pPr algn="just">
              <a:lnSpc>
                <a:spcPct val="150000"/>
              </a:lnSpc>
            </a:pPr>
            <a:r>
              <a:rPr lang="hu-HU" dirty="0" err="1" smtClean="0"/>
              <a:t>Biszfenol</a:t>
            </a:r>
            <a:r>
              <a:rPr lang="hu-HU" dirty="0" smtClean="0"/>
              <a:t> A mérése</a:t>
            </a:r>
          </a:p>
          <a:p>
            <a:pPr lvl="1" algn="just">
              <a:lnSpc>
                <a:spcPct val="150000"/>
              </a:lnSpc>
            </a:pPr>
            <a:r>
              <a:rPr lang="hu-HU" dirty="0" smtClean="0"/>
              <a:t>Olyan, mint egy jó orvosi ló, sokféleképpen meghatározható</a:t>
            </a:r>
          </a:p>
          <a:p>
            <a:pPr lvl="1" algn="just">
              <a:lnSpc>
                <a:spcPct val="150000"/>
              </a:lnSpc>
            </a:pPr>
            <a:r>
              <a:rPr lang="hu-HU" dirty="0" smtClean="0"/>
              <a:t>Származékképzés nélkül egyedi módszerrel szilárd fázisú </a:t>
            </a:r>
            <a:r>
              <a:rPr lang="hu-HU" dirty="0" err="1" smtClean="0"/>
              <a:t>extrakciót</a:t>
            </a:r>
            <a:r>
              <a:rPr lang="hu-HU" dirty="0" smtClean="0"/>
              <a:t> (</a:t>
            </a:r>
            <a:r>
              <a:rPr lang="hu-HU" dirty="0" err="1" smtClean="0"/>
              <a:t>Oasis</a:t>
            </a:r>
            <a:r>
              <a:rPr lang="hu-HU" dirty="0" smtClean="0"/>
              <a:t> HLB) követően mérhető LC/MS-MS-el</a:t>
            </a:r>
          </a:p>
          <a:p>
            <a:pPr lvl="1" algn="just">
              <a:lnSpc>
                <a:spcPct val="150000"/>
              </a:lnSpc>
            </a:pPr>
            <a:r>
              <a:rPr lang="hu-HU" dirty="0" smtClean="0"/>
              <a:t>Vak értékekre itt is figyelni kell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84E3C-B01F-4FFE-A705-1FD4F1F186B5}" type="slidenum">
              <a:rPr lang="hu-HU" smtClean="0"/>
              <a:t>20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826720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209800" y="2492896"/>
            <a:ext cx="7772400" cy="9361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5500" dirty="0" smtClean="0"/>
              <a:t>Köszönöm a figyelmet!</a:t>
            </a:r>
            <a:endParaRPr lang="hu-HU" sz="55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84E3C-B01F-4FFE-A705-1FD4F1F186B5}" type="slidenum">
              <a:rPr lang="hu-HU" smtClean="0"/>
              <a:t>21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95910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200" b="1" dirty="0" smtClean="0"/>
              <a:t>Szilárd fázisú </a:t>
            </a:r>
            <a:r>
              <a:rPr lang="hu-HU" sz="4200" b="1" dirty="0" err="1" smtClean="0"/>
              <a:t>extrakció</a:t>
            </a:r>
            <a:r>
              <a:rPr lang="hu-HU" sz="4200" b="1" dirty="0" smtClean="0"/>
              <a:t> (SPE)</a:t>
            </a:r>
            <a:endParaRPr lang="hu-HU" sz="4200" b="1" dirty="0"/>
          </a:p>
        </p:txBody>
      </p:sp>
      <p:sp>
        <p:nvSpPr>
          <p:cNvPr id="35" name="Szövegdoboz 34"/>
          <p:cNvSpPr txBox="1"/>
          <p:nvPr/>
        </p:nvSpPr>
        <p:spPr>
          <a:xfrm>
            <a:off x="1096193" y="1837644"/>
            <a:ext cx="2580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>
                <a:latin typeface="Arial" panose="020B0604020202020204" pitchFamily="34" charset="0"/>
              </a:rPr>
              <a:t>Mosás, kondicionálás, </a:t>
            </a:r>
            <a:r>
              <a:rPr lang="hu-HU" dirty="0" err="1" smtClean="0">
                <a:latin typeface="Arial" panose="020B0604020202020204" pitchFamily="34" charset="0"/>
              </a:rPr>
              <a:t>ekvilibrálás</a:t>
            </a:r>
            <a:endParaRPr lang="hu-HU" dirty="0">
              <a:latin typeface="Arial" panose="020B0604020202020204" pitchFamily="34" charset="0"/>
            </a:endParaRPr>
          </a:p>
        </p:txBody>
      </p:sp>
      <p:cxnSp>
        <p:nvCxnSpPr>
          <p:cNvPr id="36" name="Egyenes összekötő 35"/>
          <p:cNvCxnSpPr/>
          <p:nvPr/>
        </p:nvCxnSpPr>
        <p:spPr>
          <a:xfrm>
            <a:off x="4831289" y="3226469"/>
            <a:ext cx="0" cy="122413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Egyenes összekötő 36"/>
          <p:cNvCxnSpPr/>
          <p:nvPr/>
        </p:nvCxnSpPr>
        <p:spPr>
          <a:xfrm>
            <a:off x="5191329" y="3226469"/>
            <a:ext cx="0" cy="122413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Egyenes összekötő 37"/>
          <p:cNvCxnSpPr/>
          <p:nvPr/>
        </p:nvCxnSpPr>
        <p:spPr>
          <a:xfrm>
            <a:off x="4615265" y="3226469"/>
            <a:ext cx="216024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Egyenes összekötő 38"/>
          <p:cNvCxnSpPr/>
          <p:nvPr/>
        </p:nvCxnSpPr>
        <p:spPr>
          <a:xfrm>
            <a:off x="5191329" y="3226469"/>
            <a:ext cx="216024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Egyenes összekötő 39"/>
          <p:cNvCxnSpPr/>
          <p:nvPr/>
        </p:nvCxnSpPr>
        <p:spPr>
          <a:xfrm flipV="1">
            <a:off x="4831289" y="4450606"/>
            <a:ext cx="72008" cy="57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Egyenes összekötő 40"/>
          <p:cNvCxnSpPr/>
          <p:nvPr/>
        </p:nvCxnSpPr>
        <p:spPr>
          <a:xfrm flipV="1">
            <a:off x="5119321" y="4450317"/>
            <a:ext cx="72008" cy="57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Egyenes összekötő 41"/>
          <p:cNvCxnSpPr/>
          <p:nvPr/>
        </p:nvCxnSpPr>
        <p:spPr>
          <a:xfrm>
            <a:off x="4903297" y="4450605"/>
            <a:ext cx="0" cy="18000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Egyenes összekötő 42"/>
          <p:cNvCxnSpPr/>
          <p:nvPr/>
        </p:nvCxnSpPr>
        <p:spPr>
          <a:xfrm>
            <a:off x="5119321" y="4450605"/>
            <a:ext cx="0" cy="18000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Egyenes összekötő 43"/>
          <p:cNvCxnSpPr/>
          <p:nvPr/>
        </p:nvCxnSpPr>
        <p:spPr>
          <a:xfrm>
            <a:off x="4831289" y="4446620"/>
            <a:ext cx="36004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Egyenes összekötő 44"/>
          <p:cNvCxnSpPr/>
          <p:nvPr/>
        </p:nvCxnSpPr>
        <p:spPr>
          <a:xfrm>
            <a:off x="4831289" y="4162573"/>
            <a:ext cx="36004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Lefelé nyíl 45"/>
          <p:cNvSpPr/>
          <p:nvPr/>
        </p:nvSpPr>
        <p:spPr>
          <a:xfrm>
            <a:off x="4903297" y="2578397"/>
            <a:ext cx="2160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47" name="Szövegdoboz 46"/>
          <p:cNvSpPr txBox="1"/>
          <p:nvPr/>
        </p:nvSpPr>
        <p:spPr>
          <a:xfrm>
            <a:off x="4756856" y="1971351"/>
            <a:ext cx="1589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>
                <a:latin typeface="Arial" panose="020B0604020202020204" pitchFamily="34" charset="0"/>
              </a:rPr>
              <a:t>Minta felvitele</a:t>
            </a:r>
          </a:p>
        </p:txBody>
      </p:sp>
      <p:sp>
        <p:nvSpPr>
          <p:cNvPr id="49" name="Lefelé nyíl 48"/>
          <p:cNvSpPr/>
          <p:nvPr/>
        </p:nvSpPr>
        <p:spPr>
          <a:xfrm>
            <a:off x="4903297" y="4827289"/>
            <a:ext cx="2160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50" name="Ellipszis 49"/>
          <p:cNvSpPr/>
          <p:nvPr/>
        </p:nvSpPr>
        <p:spPr>
          <a:xfrm>
            <a:off x="4856243" y="3284994"/>
            <a:ext cx="122635" cy="166996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51" name="Ellipszis 50"/>
          <p:cNvSpPr/>
          <p:nvPr/>
        </p:nvSpPr>
        <p:spPr>
          <a:xfrm>
            <a:off x="5002566" y="3640286"/>
            <a:ext cx="122635" cy="166996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52" name="Ellipszis 51"/>
          <p:cNvSpPr/>
          <p:nvPr/>
        </p:nvSpPr>
        <p:spPr>
          <a:xfrm>
            <a:off x="4794925" y="5141073"/>
            <a:ext cx="122635" cy="166996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53" name="Ellipszis 52"/>
          <p:cNvSpPr/>
          <p:nvPr/>
        </p:nvSpPr>
        <p:spPr>
          <a:xfrm>
            <a:off x="5130012" y="5114651"/>
            <a:ext cx="122635" cy="166996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54" name="Háromszög 53"/>
          <p:cNvSpPr/>
          <p:nvPr/>
        </p:nvSpPr>
        <p:spPr>
          <a:xfrm>
            <a:off x="5011309" y="3368492"/>
            <a:ext cx="118702" cy="13032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55" name="Háromszög 54"/>
          <p:cNvSpPr/>
          <p:nvPr/>
        </p:nvSpPr>
        <p:spPr>
          <a:xfrm>
            <a:off x="4858208" y="3558087"/>
            <a:ext cx="118702" cy="13032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57" name="Téglalap 56"/>
          <p:cNvSpPr/>
          <p:nvPr/>
        </p:nvSpPr>
        <p:spPr>
          <a:xfrm>
            <a:off x="4885295" y="3861666"/>
            <a:ext cx="117270" cy="121487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58" name="Téglalap 57"/>
          <p:cNvSpPr/>
          <p:nvPr/>
        </p:nvSpPr>
        <p:spPr>
          <a:xfrm>
            <a:off x="5053277" y="3986156"/>
            <a:ext cx="76735" cy="133772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cxnSp>
        <p:nvCxnSpPr>
          <p:cNvPr id="59" name="Egyenes összekötő 58"/>
          <p:cNvCxnSpPr/>
          <p:nvPr/>
        </p:nvCxnSpPr>
        <p:spPr>
          <a:xfrm>
            <a:off x="7960560" y="3226180"/>
            <a:ext cx="0" cy="122413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Egyenes összekötő 59"/>
          <p:cNvCxnSpPr/>
          <p:nvPr/>
        </p:nvCxnSpPr>
        <p:spPr>
          <a:xfrm>
            <a:off x="8320600" y="3226180"/>
            <a:ext cx="0" cy="122413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Egyenes összekötő 60"/>
          <p:cNvCxnSpPr/>
          <p:nvPr/>
        </p:nvCxnSpPr>
        <p:spPr>
          <a:xfrm>
            <a:off x="7744536" y="3226180"/>
            <a:ext cx="216024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Egyenes összekötő 61"/>
          <p:cNvCxnSpPr/>
          <p:nvPr/>
        </p:nvCxnSpPr>
        <p:spPr>
          <a:xfrm>
            <a:off x="8320600" y="3226180"/>
            <a:ext cx="216024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Egyenes összekötő 62"/>
          <p:cNvCxnSpPr/>
          <p:nvPr/>
        </p:nvCxnSpPr>
        <p:spPr>
          <a:xfrm flipV="1">
            <a:off x="7960560" y="4450317"/>
            <a:ext cx="72008" cy="57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Egyenes összekötő 63"/>
          <p:cNvCxnSpPr/>
          <p:nvPr/>
        </p:nvCxnSpPr>
        <p:spPr>
          <a:xfrm flipV="1">
            <a:off x="8248592" y="4450028"/>
            <a:ext cx="72008" cy="57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Egyenes összekötő 64"/>
          <p:cNvCxnSpPr/>
          <p:nvPr/>
        </p:nvCxnSpPr>
        <p:spPr>
          <a:xfrm>
            <a:off x="8032568" y="4450316"/>
            <a:ext cx="0" cy="18000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Egyenes összekötő 65"/>
          <p:cNvCxnSpPr/>
          <p:nvPr/>
        </p:nvCxnSpPr>
        <p:spPr>
          <a:xfrm>
            <a:off x="8248592" y="4450316"/>
            <a:ext cx="0" cy="18000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Egyenes összekötő 66"/>
          <p:cNvCxnSpPr/>
          <p:nvPr/>
        </p:nvCxnSpPr>
        <p:spPr>
          <a:xfrm>
            <a:off x="7960560" y="4446331"/>
            <a:ext cx="36004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Egyenes összekötő 67"/>
          <p:cNvCxnSpPr/>
          <p:nvPr/>
        </p:nvCxnSpPr>
        <p:spPr>
          <a:xfrm>
            <a:off x="7960560" y="4162284"/>
            <a:ext cx="36004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9" name="Lefelé nyíl 68"/>
          <p:cNvSpPr/>
          <p:nvPr/>
        </p:nvSpPr>
        <p:spPr>
          <a:xfrm>
            <a:off x="8032568" y="2578108"/>
            <a:ext cx="2160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70" name="Szövegdoboz 69"/>
          <p:cNvSpPr txBox="1"/>
          <p:nvPr/>
        </p:nvSpPr>
        <p:spPr>
          <a:xfrm>
            <a:off x="7204617" y="1970925"/>
            <a:ext cx="1871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>
                <a:latin typeface="Arial" panose="020B0604020202020204" pitchFamily="34" charset="0"/>
              </a:rPr>
              <a:t>Mosás, szárítás</a:t>
            </a:r>
          </a:p>
        </p:txBody>
      </p:sp>
      <p:sp>
        <p:nvSpPr>
          <p:cNvPr id="71" name="Lefelé nyíl 70"/>
          <p:cNvSpPr/>
          <p:nvPr/>
        </p:nvSpPr>
        <p:spPr>
          <a:xfrm>
            <a:off x="8032568" y="4827000"/>
            <a:ext cx="2160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76" name="Háromszög 75"/>
          <p:cNvSpPr/>
          <p:nvPr/>
        </p:nvSpPr>
        <p:spPr>
          <a:xfrm>
            <a:off x="8199931" y="4309702"/>
            <a:ext cx="118702" cy="13032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77" name="Háromszög 76"/>
          <p:cNvSpPr/>
          <p:nvPr/>
        </p:nvSpPr>
        <p:spPr>
          <a:xfrm>
            <a:off x="7973217" y="4173983"/>
            <a:ext cx="118702" cy="13032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78" name="Téglalap 77"/>
          <p:cNvSpPr/>
          <p:nvPr/>
        </p:nvSpPr>
        <p:spPr>
          <a:xfrm>
            <a:off x="7843290" y="4940021"/>
            <a:ext cx="117270" cy="121487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79" name="Téglalap 78"/>
          <p:cNvSpPr/>
          <p:nvPr/>
        </p:nvSpPr>
        <p:spPr>
          <a:xfrm>
            <a:off x="8322757" y="5100174"/>
            <a:ext cx="76735" cy="133772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cxnSp>
        <p:nvCxnSpPr>
          <p:cNvPr id="101" name="Egyenes összekötő 100"/>
          <p:cNvCxnSpPr/>
          <p:nvPr/>
        </p:nvCxnSpPr>
        <p:spPr>
          <a:xfrm>
            <a:off x="9552384" y="3231074"/>
            <a:ext cx="0" cy="122413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Egyenes összekötő 101"/>
          <p:cNvCxnSpPr/>
          <p:nvPr/>
        </p:nvCxnSpPr>
        <p:spPr>
          <a:xfrm>
            <a:off x="9912424" y="3231074"/>
            <a:ext cx="0" cy="122413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" name="Egyenes összekötő 102"/>
          <p:cNvCxnSpPr/>
          <p:nvPr/>
        </p:nvCxnSpPr>
        <p:spPr>
          <a:xfrm>
            <a:off x="9336360" y="3231074"/>
            <a:ext cx="216024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Egyenes összekötő 103"/>
          <p:cNvCxnSpPr/>
          <p:nvPr/>
        </p:nvCxnSpPr>
        <p:spPr>
          <a:xfrm>
            <a:off x="9912424" y="3231074"/>
            <a:ext cx="216024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" name="Egyenes összekötő 104"/>
          <p:cNvCxnSpPr/>
          <p:nvPr/>
        </p:nvCxnSpPr>
        <p:spPr>
          <a:xfrm flipV="1">
            <a:off x="9552384" y="4455211"/>
            <a:ext cx="72008" cy="57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Egyenes összekötő 105"/>
          <p:cNvCxnSpPr/>
          <p:nvPr/>
        </p:nvCxnSpPr>
        <p:spPr>
          <a:xfrm flipV="1">
            <a:off x="9840416" y="4454922"/>
            <a:ext cx="72008" cy="57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Egyenes összekötő 106"/>
          <p:cNvCxnSpPr/>
          <p:nvPr/>
        </p:nvCxnSpPr>
        <p:spPr>
          <a:xfrm>
            <a:off x="9624392" y="4455210"/>
            <a:ext cx="0" cy="18000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Egyenes összekötő 107"/>
          <p:cNvCxnSpPr/>
          <p:nvPr/>
        </p:nvCxnSpPr>
        <p:spPr>
          <a:xfrm>
            <a:off x="9840416" y="4455210"/>
            <a:ext cx="0" cy="18000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9" name="Egyenes összekötő 108"/>
          <p:cNvCxnSpPr/>
          <p:nvPr/>
        </p:nvCxnSpPr>
        <p:spPr>
          <a:xfrm>
            <a:off x="9552384" y="4451225"/>
            <a:ext cx="36004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Egyenes összekötő 109"/>
          <p:cNvCxnSpPr/>
          <p:nvPr/>
        </p:nvCxnSpPr>
        <p:spPr>
          <a:xfrm>
            <a:off x="9552384" y="4167178"/>
            <a:ext cx="36004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1" name="Lefelé nyíl 110"/>
          <p:cNvSpPr/>
          <p:nvPr/>
        </p:nvSpPr>
        <p:spPr>
          <a:xfrm>
            <a:off x="9624392" y="2583002"/>
            <a:ext cx="2160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112" name="Szövegdoboz 111"/>
          <p:cNvSpPr txBox="1"/>
          <p:nvPr/>
        </p:nvSpPr>
        <p:spPr>
          <a:xfrm>
            <a:off x="9273353" y="1970925"/>
            <a:ext cx="918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>
                <a:latin typeface="Arial" panose="020B0604020202020204" pitchFamily="34" charset="0"/>
              </a:rPr>
              <a:t>Elúció</a:t>
            </a:r>
          </a:p>
        </p:txBody>
      </p:sp>
      <p:sp>
        <p:nvSpPr>
          <p:cNvPr id="113" name="Lefelé nyíl 112"/>
          <p:cNvSpPr/>
          <p:nvPr/>
        </p:nvSpPr>
        <p:spPr>
          <a:xfrm>
            <a:off x="9624392" y="4831894"/>
            <a:ext cx="2160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118" name="Háromszög 117"/>
          <p:cNvSpPr/>
          <p:nvPr/>
        </p:nvSpPr>
        <p:spPr>
          <a:xfrm>
            <a:off x="9433682" y="5049489"/>
            <a:ext cx="118702" cy="13032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119" name="Háromszög 118"/>
          <p:cNvSpPr/>
          <p:nvPr/>
        </p:nvSpPr>
        <p:spPr>
          <a:xfrm>
            <a:off x="9956427" y="4880744"/>
            <a:ext cx="118702" cy="13032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cxnSp>
        <p:nvCxnSpPr>
          <p:cNvPr id="132" name="Egyenes összekötő 131"/>
          <p:cNvCxnSpPr/>
          <p:nvPr/>
        </p:nvCxnSpPr>
        <p:spPr>
          <a:xfrm>
            <a:off x="5947384" y="3226469"/>
            <a:ext cx="0" cy="122413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3" name="Egyenes összekötő 132"/>
          <p:cNvCxnSpPr/>
          <p:nvPr/>
        </p:nvCxnSpPr>
        <p:spPr>
          <a:xfrm>
            <a:off x="6307424" y="3226469"/>
            <a:ext cx="0" cy="122413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4" name="Egyenes összekötő 133"/>
          <p:cNvCxnSpPr/>
          <p:nvPr/>
        </p:nvCxnSpPr>
        <p:spPr>
          <a:xfrm>
            <a:off x="5731360" y="3226469"/>
            <a:ext cx="216024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5" name="Egyenes összekötő 134"/>
          <p:cNvCxnSpPr/>
          <p:nvPr/>
        </p:nvCxnSpPr>
        <p:spPr>
          <a:xfrm>
            <a:off x="6307424" y="3226469"/>
            <a:ext cx="216024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6" name="Egyenes összekötő 135"/>
          <p:cNvCxnSpPr/>
          <p:nvPr/>
        </p:nvCxnSpPr>
        <p:spPr>
          <a:xfrm flipV="1">
            <a:off x="5947384" y="4450606"/>
            <a:ext cx="72008" cy="57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7" name="Egyenes összekötő 136"/>
          <p:cNvCxnSpPr/>
          <p:nvPr/>
        </p:nvCxnSpPr>
        <p:spPr>
          <a:xfrm flipV="1">
            <a:off x="6235416" y="4450317"/>
            <a:ext cx="72008" cy="57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8" name="Egyenes összekötő 137"/>
          <p:cNvCxnSpPr/>
          <p:nvPr/>
        </p:nvCxnSpPr>
        <p:spPr>
          <a:xfrm>
            <a:off x="6019392" y="4450605"/>
            <a:ext cx="0" cy="18000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9" name="Egyenes összekötő 138"/>
          <p:cNvCxnSpPr/>
          <p:nvPr/>
        </p:nvCxnSpPr>
        <p:spPr>
          <a:xfrm>
            <a:off x="6235416" y="4450605"/>
            <a:ext cx="0" cy="18000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0" name="Egyenes összekötő 139"/>
          <p:cNvCxnSpPr/>
          <p:nvPr/>
        </p:nvCxnSpPr>
        <p:spPr>
          <a:xfrm>
            <a:off x="5947384" y="4446620"/>
            <a:ext cx="36004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1" name="Egyenes összekötő 140"/>
          <p:cNvCxnSpPr/>
          <p:nvPr/>
        </p:nvCxnSpPr>
        <p:spPr>
          <a:xfrm>
            <a:off x="5947384" y="4162573"/>
            <a:ext cx="36004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2" name="Lefelé nyíl 141"/>
          <p:cNvSpPr/>
          <p:nvPr/>
        </p:nvSpPr>
        <p:spPr>
          <a:xfrm>
            <a:off x="6019392" y="2578397"/>
            <a:ext cx="2160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144" name="Lefelé nyíl 143"/>
          <p:cNvSpPr/>
          <p:nvPr/>
        </p:nvSpPr>
        <p:spPr>
          <a:xfrm>
            <a:off x="6019392" y="4827289"/>
            <a:ext cx="2160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145" name="Háromszög 144"/>
          <p:cNvSpPr/>
          <p:nvPr/>
        </p:nvSpPr>
        <p:spPr>
          <a:xfrm>
            <a:off x="6186755" y="4309991"/>
            <a:ext cx="118702" cy="13032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146" name="Háromszög 145"/>
          <p:cNvSpPr/>
          <p:nvPr/>
        </p:nvSpPr>
        <p:spPr>
          <a:xfrm>
            <a:off x="5960041" y="4174272"/>
            <a:ext cx="118702" cy="13032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147" name="Téglalap 146"/>
          <p:cNvSpPr/>
          <p:nvPr/>
        </p:nvSpPr>
        <p:spPr>
          <a:xfrm>
            <a:off x="6013430" y="4325134"/>
            <a:ext cx="117270" cy="121487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148" name="Téglalap 147"/>
          <p:cNvSpPr/>
          <p:nvPr/>
        </p:nvSpPr>
        <p:spPr>
          <a:xfrm>
            <a:off x="6137699" y="4189400"/>
            <a:ext cx="76735" cy="133772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149" name="Szövegdoboz 148"/>
          <p:cNvSpPr txBox="1"/>
          <p:nvPr/>
        </p:nvSpPr>
        <p:spPr>
          <a:xfrm>
            <a:off x="361628" y="5354666"/>
            <a:ext cx="33438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>
                <a:latin typeface="Arial" panose="020B0604020202020204" pitchFamily="34" charset="0"/>
              </a:rPr>
              <a:t>  Mátrix komponens 1</a:t>
            </a:r>
          </a:p>
          <a:p>
            <a:r>
              <a:rPr lang="hu-HU" sz="1600" dirty="0">
                <a:latin typeface="Arial" panose="020B0604020202020204" pitchFamily="34" charset="0"/>
              </a:rPr>
              <a:t>  Mátrix komponens 2</a:t>
            </a:r>
          </a:p>
          <a:p>
            <a:r>
              <a:rPr lang="hu-HU" sz="1600" dirty="0">
                <a:latin typeface="Arial" panose="020B0604020202020204" pitchFamily="34" charset="0"/>
              </a:rPr>
              <a:t>  Vizsgálandó komponens</a:t>
            </a:r>
          </a:p>
        </p:txBody>
      </p:sp>
      <p:sp>
        <p:nvSpPr>
          <p:cNvPr id="150" name="Ellipszis 149"/>
          <p:cNvSpPr/>
          <p:nvPr/>
        </p:nvSpPr>
        <p:spPr>
          <a:xfrm>
            <a:off x="190725" y="5471178"/>
            <a:ext cx="122635" cy="166996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151" name="Téglalap 150"/>
          <p:cNvSpPr/>
          <p:nvPr/>
        </p:nvSpPr>
        <p:spPr>
          <a:xfrm>
            <a:off x="190725" y="5709420"/>
            <a:ext cx="117270" cy="121487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152" name="Háromszög 151"/>
          <p:cNvSpPr/>
          <p:nvPr/>
        </p:nvSpPr>
        <p:spPr>
          <a:xfrm>
            <a:off x="197751" y="5950544"/>
            <a:ext cx="118702" cy="13032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84E3C-B01F-4FFE-A705-1FD4F1F186B5}" type="slidenum">
              <a:rPr lang="hu-HU" smtClean="0"/>
              <a:t>3</a:t>
            </a:fld>
            <a:endParaRPr lang="hu-HU"/>
          </a:p>
        </p:txBody>
      </p:sp>
      <p:cxnSp>
        <p:nvCxnSpPr>
          <p:cNvPr id="116" name="Egyenes összekötő 115"/>
          <p:cNvCxnSpPr/>
          <p:nvPr/>
        </p:nvCxnSpPr>
        <p:spPr>
          <a:xfrm>
            <a:off x="2206661" y="3249598"/>
            <a:ext cx="0" cy="122413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7" name="Egyenes összekötő 116"/>
          <p:cNvCxnSpPr/>
          <p:nvPr/>
        </p:nvCxnSpPr>
        <p:spPr>
          <a:xfrm>
            <a:off x="2566701" y="3249598"/>
            <a:ext cx="0" cy="122413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0" name="Egyenes összekötő 119"/>
          <p:cNvCxnSpPr/>
          <p:nvPr/>
        </p:nvCxnSpPr>
        <p:spPr>
          <a:xfrm>
            <a:off x="1990637" y="3249598"/>
            <a:ext cx="216024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Egyenes összekötő 120"/>
          <p:cNvCxnSpPr/>
          <p:nvPr/>
        </p:nvCxnSpPr>
        <p:spPr>
          <a:xfrm>
            <a:off x="2566701" y="3249598"/>
            <a:ext cx="216024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2" name="Egyenes összekötő 121"/>
          <p:cNvCxnSpPr/>
          <p:nvPr/>
        </p:nvCxnSpPr>
        <p:spPr>
          <a:xfrm flipV="1">
            <a:off x="2206661" y="4473735"/>
            <a:ext cx="72008" cy="57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3" name="Egyenes összekötő 122"/>
          <p:cNvCxnSpPr/>
          <p:nvPr/>
        </p:nvCxnSpPr>
        <p:spPr>
          <a:xfrm flipV="1">
            <a:off x="2494693" y="4473446"/>
            <a:ext cx="72008" cy="57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Egyenes összekötő 123"/>
          <p:cNvCxnSpPr/>
          <p:nvPr/>
        </p:nvCxnSpPr>
        <p:spPr>
          <a:xfrm>
            <a:off x="2278669" y="4473734"/>
            <a:ext cx="0" cy="18000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Egyenes összekötő 124"/>
          <p:cNvCxnSpPr/>
          <p:nvPr/>
        </p:nvCxnSpPr>
        <p:spPr>
          <a:xfrm>
            <a:off x="2494693" y="4473734"/>
            <a:ext cx="0" cy="18000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Egyenes összekötő 125"/>
          <p:cNvCxnSpPr/>
          <p:nvPr/>
        </p:nvCxnSpPr>
        <p:spPr>
          <a:xfrm>
            <a:off x="2206661" y="4469749"/>
            <a:ext cx="36004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Egyenes összekötő 126"/>
          <p:cNvCxnSpPr/>
          <p:nvPr/>
        </p:nvCxnSpPr>
        <p:spPr>
          <a:xfrm>
            <a:off x="2206661" y="4185702"/>
            <a:ext cx="36004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8" name="Lefelé nyíl 127"/>
          <p:cNvSpPr/>
          <p:nvPr/>
        </p:nvSpPr>
        <p:spPr>
          <a:xfrm>
            <a:off x="2278669" y="2601526"/>
            <a:ext cx="2160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129" name="Lefelé nyíl 128"/>
          <p:cNvSpPr/>
          <p:nvPr/>
        </p:nvSpPr>
        <p:spPr>
          <a:xfrm>
            <a:off x="2278669" y="4833774"/>
            <a:ext cx="2160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6202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200" b="1" dirty="0" smtClean="0"/>
              <a:t>Szilárd fázisú </a:t>
            </a:r>
            <a:r>
              <a:rPr lang="hu-HU" sz="4200" b="1" dirty="0" err="1" smtClean="0"/>
              <a:t>extrakció</a:t>
            </a:r>
            <a:r>
              <a:rPr lang="hu-HU" sz="4200" b="1" dirty="0" smtClean="0"/>
              <a:t> (SPE)</a:t>
            </a:r>
            <a:endParaRPr lang="hu-HU" sz="4200" b="1" dirty="0"/>
          </a:p>
        </p:txBody>
      </p:sp>
      <p:cxnSp>
        <p:nvCxnSpPr>
          <p:cNvPr id="5" name="Egyenes összekötő 4"/>
          <p:cNvCxnSpPr/>
          <p:nvPr/>
        </p:nvCxnSpPr>
        <p:spPr>
          <a:xfrm>
            <a:off x="2206661" y="3249598"/>
            <a:ext cx="0" cy="122413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Egyenes összekötő 8"/>
          <p:cNvCxnSpPr/>
          <p:nvPr/>
        </p:nvCxnSpPr>
        <p:spPr>
          <a:xfrm>
            <a:off x="2566701" y="3249598"/>
            <a:ext cx="0" cy="122413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Egyenes összekötő 9"/>
          <p:cNvCxnSpPr/>
          <p:nvPr/>
        </p:nvCxnSpPr>
        <p:spPr>
          <a:xfrm>
            <a:off x="1990637" y="3249598"/>
            <a:ext cx="216024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Egyenes összekötő 13"/>
          <p:cNvCxnSpPr/>
          <p:nvPr/>
        </p:nvCxnSpPr>
        <p:spPr>
          <a:xfrm>
            <a:off x="2566701" y="3249598"/>
            <a:ext cx="216024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Egyenes összekötő 14"/>
          <p:cNvCxnSpPr/>
          <p:nvPr/>
        </p:nvCxnSpPr>
        <p:spPr>
          <a:xfrm flipV="1">
            <a:off x="2206661" y="4473735"/>
            <a:ext cx="72008" cy="57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Egyenes összekötő 20"/>
          <p:cNvCxnSpPr/>
          <p:nvPr/>
        </p:nvCxnSpPr>
        <p:spPr>
          <a:xfrm flipV="1">
            <a:off x="2494693" y="4473446"/>
            <a:ext cx="72008" cy="57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Egyenes összekötő 28"/>
          <p:cNvCxnSpPr/>
          <p:nvPr/>
        </p:nvCxnSpPr>
        <p:spPr>
          <a:xfrm>
            <a:off x="2278669" y="4473734"/>
            <a:ext cx="0" cy="18000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Egyenes összekötő 29"/>
          <p:cNvCxnSpPr/>
          <p:nvPr/>
        </p:nvCxnSpPr>
        <p:spPr>
          <a:xfrm>
            <a:off x="2494693" y="4473734"/>
            <a:ext cx="0" cy="18000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Egyenes összekötő 30"/>
          <p:cNvCxnSpPr/>
          <p:nvPr/>
        </p:nvCxnSpPr>
        <p:spPr>
          <a:xfrm>
            <a:off x="2206661" y="4469749"/>
            <a:ext cx="36004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Egyenes összekötő 32"/>
          <p:cNvCxnSpPr/>
          <p:nvPr/>
        </p:nvCxnSpPr>
        <p:spPr>
          <a:xfrm>
            <a:off x="2206661" y="4185702"/>
            <a:ext cx="36004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Lefelé nyíl 33"/>
          <p:cNvSpPr/>
          <p:nvPr/>
        </p:nvSpPr>
        <p:spPr>
          <a:xfrm>
            <a:off x="2278669" y="2601526"/>
            <a:ext cx="2160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35" name="Szövegdoboz 34"/>
          <p:cNvSpPr txBox="1"/>
          <p:nvPr/>
        </p:nvSpPr>
        <p:spPr>
          <a:xfrm>
            <a:off x="1101618" y="1810309"/>
            <a:ext cx="25701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>
                <a:latin typeface="Arial" panose="020B0604020202020204" pitchFamily="34" charset="0"/>
              </a:rPr>
              <a:t>Mosás, kondicionálás, </a:t>
            </a:r>
            <a:r>
              <a:rPr lang="hu-HU" dirty="0" err="1" smtClean="0">
                <a:latin typeface="Arial" panose="020B0604020202020204" pitchFamily="34" charset="0"/>
              </a:rPr>
              <a:t>ekvilibrálás</a:t>
            </a:r>
            <a:endParaRPr lang="hu-HU" dirty="0">
              <a:latin typeface="Arial" panose="020B0604020202020204" pitchFamily="34" charset="0"/>
            </a:endParaRPr>
          </a:p>
        </p:txBody>
      </p:sp>
      <p:cxnSp>
        <p:nvCxnSpPr>
          <p:cNvPr id="36" name="Egyenes összekötő 35"/>
          <p:cNvCxnSpPr/>
          <p:nvPr/>
        </p:nvCxnSpPr>
        <p:spPr>
          <a:xfrm>
            <a:off x="4831289" y="3226469"/>
            <a:ext cx="0" cy="122413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Egyenes összekötő 36"/>
          <p:cNvCxnSpPr/>
          <p:nvPr/>
        </p:nvCxnSpPr>
        <p:spPr>
          <a:xfrm>
            <a:off x="5191329" y="3226469"/>
            <a:ext cx="0" cy="122413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Egyenes összekötő 37"/>
          <p:cNvCxnSpPr/>
          <p:nvPr/>
        </p:nvCxnSpPr>
        <p:spPr>
          <a:xfrm>
            <a:off x="4615265" y="3226469"/>
            <a:ext cx="216024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Egyenes összekötő 38"/>
          <p:cNvCxnSpPr/>
          <p:nvPr/>
        </p:nvCxnSpPr>
        <p:spPr>
          <a:xfrm>
            <a:off x="5191329" y="3226469"/>
            <a:ext cx="216024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Egyenes összekötő 39"/>
          <p:cNvCxnSpPr/>
          <p:nvPr/>
        </p:nvCxnSpPr>
        <p:spPr>
          <a:xfrm flipV="1">
            <a:off x="4831289" y="4450606"/>
            <a:ext cx="72008" cy="57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Egyenes összekötő 40"/>
          <p:cNvCxnSpPr/>
          <p:nvPr/>
        </p:nvCxnSpPr>
        <p:spPr>
          <a:xfrm flipV="1">
            <a:off x="5119321" y="4450317"/>
            <a:ext cx="72008" cy="57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Egyenes összekötő 41"/>
          <p:cNvCxnSpPr/>
          <p:nvPr/>
        </p:nvCxnSpPr>
        <p:spPr>
          <a:xfrm>
            <a:off x="4903297" y="4450605"/>
            <a:ext cx="0" cy="18000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Egyenes összekötő 42"/>
          <p:cNvCxnSpPr/>
          <p:nvPr/>
        </p:nvCxnSpPr>
        <p:spPr>
          <a:xfrm>
            <a:off x="5119321" y="4450605"/>
            <a:ext cx="0" cy="18000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Egyenes összekötő 43"/>
          <p:cNvCxnSpPr/>
          <p:nvPr/>
        </p:nvCxnSpPr>
        <p:spPr>
          <a:xfrm>
            <a:off x="4831289" y="4446620"/>
            <a:ext cx="36004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Egyenes összekötő 44"/>
          <p:cNvCxnSpPr/>
          <p:nvPr/>
        </p:nvCxnSpPr>
        <p:spPr>
          <a:xfrm>
            <a:off x="4831289" y="4162573"/>
            <a:ext cx="36004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Lefelé nyíl 45"/>
          <p:cNvSpPr/>
          <p:nvPr/>
        </p:nvSpPr>
        <p:spPr>
          <a:xfrm>
            <a:off x="4903297" y="2578397"/>
            <a:ext cx="2160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47" name="Szövegdoboz 46"/>
          <p:cNvSpPr txBox="1"/>
          <p:nvPr/>
        </p:nvSpPr>
        <p:spPr>
          <a:xfrm>
            <a:off x="4704747" y="1949877"/>
            <a:ext cx="17285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>
                <a:latin typeface="Arial" panose="020B0604020202020204" pitchFamily="34" charset="0"/>
              </a:rPr>
              <a:t>Minta felvitele</a:t>
            </a:r>
          </a:p>
        </p:txBody>
      </p:sp>
      <p:sp>
        <p:nvSpPr>
          <p:cNvPr id="48" name="Lefelé nyíl 47"/>
          <p:cNvSpPr/>
          <p:nvPr/>
        </p:nvSpPr>
        <p:spPr>
          <a:xfrm>
            <a:off x="2278669" y="4833774"/>
            <a:ext cx="2160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49" name="Lefelé nyíl 48"/>
          <p:cNvSpPr/>
          <p:nvPr/>
        </p:nvSpPr>
        <p:spPr>
          <a:xfrm>
            <a:off x="4903297" y="4827289"/>
            <a:ext cx="2160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50" name="Ellipszis 49"/>
          <p:cNvSpPr/>
          <p:nvPr/>
        </p:nvSpPr>
        <p:spPr>
          <a:xfrm>
            <a:off x="4856243" y="3284994"/>
            <a:ext cx="122635" cy="166996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51" name="Ellipszis 50"/>
          <p:cNvSpPr/>
          <p:nvPr/>
        </p:nvSpPr>
        <p:spPr>
          <a:xfrm>
            <a:off x="5002566" y="3640286"/>
            <a:ext cx="122635" cy="166996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52" name="Ellipszis 51"/>
          <p:cNvSpPr/>
          <p:nvPr/>
        </p:nvSpPr>
        <p:spPr>
          <a:xfrm>
            <a:off x="4794925" y="5141073"/>
            <a:ext cx="122635" cy="166996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53" name="Ellipszis 52"/>
          <p:cNvSpPr/>
          <p:nvPr/>
        </p:nvSpPr>
        <p:spPr>
          <a:xfrm>
            <a:off x="5130012" y="5114651"/>
            <a:ext cx="122635" cy="166996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54" name="Háromszög 53"/>
          <p:cNvSpPr/>
          <p:nvPr/>
        </p:nvSpPr>
        <p:spPr>
          <a:xfrm>
            <a:off x="5011309" y="3368492"/>
            <a:ext cx="118702" cy="13032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55" name="Háromszög 54"/>
          <p:cNvSpPr/>
          <p:nvPr/>
        </p:nvSpPr>
        <p:spPr>
          <a:xfrm>
            <a:off x="4858208" y="3558087"/>
            <a:ext cx="118702" cy="13032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57" name="Téglalap 56"/>
          <p:cNvSpPr/>
          <p:nvPr/>
        </p:nvSpPr>
        <p:spPr>
          <a:xfrm>
            <a:off x="4885295" y="3861666"/>
            <a:ext cx="117270" cy="121487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58" name="Téglalap 57"/>
          <p:cNvSpPr/>
          <p:nvPr/>
        </p:nvSpPr>
        <p:spPr>
          <a:xfrm>
            <a:off x="5053277" y="3986156"/>
            <a:ext cx="76735" cy="133772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cxnSp>
        <p:nvCxnSpPr>
          <p:cNvPr id="59" name="Egyenes összekötő 58"/>
          <p:cNvCxnSpPr/>
          <p:nvPr/>
        </p:nvCxnSpPr>
        <p:spPr>
          <a:xfrm>
            <a:off x="7960560" y="3226180"/>
            <a:ext cx="0" cy="122413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Egyenes összekötő 59"/>
          <p:cNvCxnSpPr/>
          <p:nvPr/>
        </p:nvCxnSpPr>
        <p:spPr>
          <a:xfrm>
            <a:off x="8320600" y="3226180"/>
            <a:ext cx="0" cy="122413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Egyenes összekötő 60"/>
          <p:cNvCxnSpPr/>
          <p:nvPr/>
        </p:nvCxnSpPr>
        <p:spPr>
          <a:xfrm>
            <a:off x="7744536" y="3226180"/>
            <a:ext cx="216024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Egyenes összekötő 61"/>
          <p:cNvCxnSpPr/>
          <p:nvPr/>
        </p:nvCxnSpPr>
        <p:spPr>
          <a:xfrm>
            <a:off x="8320600" y="3226180"/>
            <a:ext cx="216024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Egyenes összekötő 62"/>
          <p:cNvCxnSpPr/>
          <p:nvPr/>
        </p:nvCxnSpPr>
        <p:spPr>
          <a:xfrm flipV="1">
            <a:off x="7960560" y="4450317"/>
            <a:ext cx="72008" cy="57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Egyenes összekötő 63"/>
          <p:cNvCxnSpPr/>
          <p:nvPr/>
        </p:nvCxnSpPr>
        <p:spPr>
          <a:xfrm flipV="1">
            <a:off x="8248592" y="4450028"/>
            <a:ext cx="72008" cy="57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Egyenes összekötő 64"/>
          <p:cNvCxnSpPr/>
          <p:nvPr/>
        </p:nvCxnSpPr>
        <p:spPr>
          <a:xfrm>
            <a:off x="8032568" y="4450316"/>
            <a:ext cx="0" cy="18000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Egyenes összekötő 65"/>
          <p:cNvCxnSpPr/>
          <p:nvPr/>
        </p:nvCxnSpPr>
        <p:spPr>
          <a:xfrm>
            <a:off x="8248592" y="4450316"/>
            <a:ext cx="0" cy="18000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Egyenes összekötő 66"/>
          <p:cNvCxnSpPr/>
          <p:nvPr/>
        </p:nvCxnSpPr>
        <p:spPr>
          <a:xfrm>
            <a:off x="7960560" y="4446331"/>
            <a:ext cx="36004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Egyenes összekötő 67"/>
          <p:cNvCxnSpPr/>
          <p:nvPr/>
        </p:nvCxnSpPr>
        <p:spPr>
          <a:xfrm>
            <a:off x="7960560" y="4162284"/>
            <a:ext cx="36004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9" name="Lefelé nyíl 68"/>
          <p:cNvSpPr/>
          <p:nvPr/>
        </p:nvSpPr>
        <p:spPr>
          <a:xfrm>
            <a:off x="8032568" y="2578108"/>
            <a:ext cx="2160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70" name="Szövegdoboz 69"/>
          <p:cNvSpPr txBox="1"/>
          <p:nvPr/>
        </p:nvSpPr>
        <p:spPr>
          <a:xfrm>
            <a:off x="7240621" y="1948698"/>
            <a:ext cx="1799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>
                <a:latin typeface="Arial" panose="020B0604020202020204" pitchFamily="34" charset="0"/>
              </a:rPr>
              <a:t>Mosás, szárítás</a:t>
            </a:r>
          </a:p>
        </p:txBody>
      </p:sp>
      <p:sp>
        <p:nvSpPr>
          <p:cNvPr id="71" name="Lefelé nyíl 70"/>
          <p:cNvSpPr/>
          <p:nvPr/>
        </p:nvSpPr>
        <p:spPr>
          <a:xfrm>
            <a:off x="8032568" y="4827000"/>
            <a:ext cx="2160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76" name="Háromszög 75"/>
          <p:cNvSpPr/>
          <p:nvPr/>
        </p:nvSpPr>
        <p:spPr>
          <a:xfrm>
            <a:off x="8199931" y="4309702"/>
            <a:ext cx="118702" cy="13032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77" name="Háromszög 76"/>
          <p:cNvSpPr/>
          <p:nvPr/>
        </p:nvSpPr>
        <p:spPr>
          <a:xfrm>
            <a:off x="7973217" y="4173983"/>
            <a:ext cx="118702" cy="13032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78" name="Téglalap 77"/>
          <p:cNvSpPr/>
          <p:nvPr/>
        </p:nvSpPr>
        <p:spPr>
          <a:xfrm>
            <a:off x="7843290" y="4940021"/>
            <a:ext cx="117270" cy="121487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79" name="Téglalap 78"/>
          <p:cNvSpPr/>
          <p:nvPr/>
        </p:nvSpPr>
        <p:spPr>
          <a:xfrm>
            <a:off x="8322757" y="5100174"/>
            <a:ext cx="76735" cy="133772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cxnSp>
        <p:nvCxnSpPr>
          <p:cNvPr id="101" name="Egyenes összekötő 100"/>
          <p:cNvCxnSpPr/>
          <p:nvPr/>
        </p:nvCxnSpPr>
        <p:spPr>
          <a:xfrm>
            <a:off x="9552384" y="3231074"/>
            <a:ext cx="0" cy="122413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Egyenes összekötő 101"/>
          <p:cNvCxnSpPr/>
          <p:nvPr/>
        </p:nvCxnSpPr>
        <p:spPr>
          <a:xfrm>
            <a:off x="9912424" y="3231074"/>
            <a:ext cx="0" cy="122413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" name="Egyenes összekötő 102"/>
          <p:cNvCxnSpPr/>
          <p:nvPr/>
        </p:nvCxnSpPr>
        <p:spPr>
          <a:xfrm>
            <a:off x="9336360" y="3231074"/>
            <a:ext cx="216024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Egyenes összekötő 103"/>
          <p:cNvCxnSpPr/>
          <p:nvPr/>
        </p:nvCxnSpPr>
        <p:spPr>
          <a:xfrm>
            <a:off x="9912424" y="3231074"/>
            <a:ext cx="216024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" name="Egyenes összekötő 104"/>
          <p:cNvCxnSpPr/>
          <p:nvPr/>
        </p:nvCxnSpPr>
        <p:spPr>
          <a:xfrm flipV="1">
            <a:off x="9552384" y="4455211"/>
            <a:ext cx="72008" cy="57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Egyenes összekötő 105"/>
          <p:cNvCxnSpPr/>
          <p:nvPr/>
        </p:nvCxnSpPr>
        <p:spPr>
          <a:xfrm flipV="1">
            <a:off x="9840416" y="4454922"/>
            <a:ext cx="72008" cy="57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Egyenes összekötő 106"/>
          <p:cNvCxnSpPr/>
          <p:nvPr/>
        </p:nvCxnSpPr>
        <p:spPr>
          <a:xfrm>
            <a:off x="9624392" y="4455210"/>
            <a:ext cx="0" cy="18000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Egyenes összekötő 107"/>
          <p:cNvCxnSpPr/>
          <p:nvPr/>
        </p:nvCxnSpPr>
        <p:spPr>
          <a:xfrm>
            <a:off x="9840416" y="4455210"/>
            <a:ext cx="0" cy="18000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9" name="Egyenes összekötő 108"/>
          <p:cNvCxnSpPr/>
          <p:nvPr/>
        </p:nvCxnSpPr>
        <p:spPr>
          <a:xfrm>
            <a:off x="9552384" y="4451225"/>
            <a:ext cx="36004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Egyenes összekötő 109"/>
          <p:cNvCxnSpPr/>
          <p:nvPr/>
        </p:nvCxnSpPr>
        <p:spPr>
          <a:xfrm>
            <a:off x="9552384" y="4167178"/>
            <a:ext cx="36004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1" name="Lefelé nyíl 110"/>
          <p:cNvSpPr/>
          <p:nvPr/>
        </p:nvSpPr>
        <p:spPr>
          <a:xfrm>
            <a:off x="9624392" y="2583002"/>
            <a:ext cx="2160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112" name="Szövegdoboz 111"/>
          <p:cNvSpPr txBox="1"/>
          <p:nvPr/>
        </p:nvSpPr>
        <p:spPr>
          <a:xfrm>
            <a:off x="9309356" y="1951072"/>
            <a:ext cx="846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>
                <a:latin typeface="Arial" panose="020B0604020202020204" pitchFamily="34" charset="0"/>
              </a:rPr>
              <a:t>Elúció</a:t>
            </a:r>
          </a:p>
        </p:txBody>
      </p:sp>
      <p:sp>
        <p:nvSpPr>
          <p:cNvPr id="113" name="Lefelé nyíl 112"/>
          <p:cNvSpPr/>
          <p:nvPr/>
        </p:nvSpPr>
        <p:spPr>
          <a:xfrm>
            <a:off x="9624392" y="4831894"/>
            <a:ext cx="2160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118" name="Háromszög 117"/>
          <p:cNvSpPr/>
          <p:nvPr/>
        </p:nvSpPr>
        <p:spPr>
          <a:xfrm>
            <a:off x="9433682" y="5049489"/>
            <a:ext cx="118702" cy="13032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119" name="Háromszög 118"/>
          <p:cNvSpPr/>
          <p:nvPr/>
        </p:nvSpPr>
        <p:spPr>
          <a:xfrm>
            <a:off x="9956427" y="4880744"/>
            <a:ext cx="118702" cy="13032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cxnSp>
        <p:nvCxnSpPr>
          <p:cNvPr id="132" name="Egyenes összekötő 131"/>
          <p:cNvCxnSpPr/>
          <p:nvPr/>
        </p:nvCxnSpPr>
        <p:spPr>
          <a:xfrm>
            <a:off x="5947384" y="3226469"/>
            <a:ext cx="0" cy="122413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3" name="Egyenes összekötő 132"/>
          <p:cNvCxnSpPr/>
          <p:nvPr/>
        </p:nvCxnSpPr>
        <p:spPr>
          <a:xfrm>
            <a:off x="6307424" y="3226469"/>
            <a:ext cx="0" cy="122413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4" name="Egyenes összekötő 133"/>
          <p:cNvCxnSpPr/>
          <p:nvPr/>
        </p:nvCxnSpPr>
        <p:spPr>
          <a:xfrm>
            <a:off x="5731360" y="3226469"/>
            <a:ext cx="216024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5" name="Egyenes összekötő 134"/>
          <p:cNvCxnSpPr/>
          <p:nvPr/>
        </p:nvCxnSpPr>
        <p:spPr>
          <a:xfrm>
            <a:off x="6307424" y="3226469"/>
            <a:ext cx="216024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6" name="Egyenes összekötő 135"/>
          <p:cNvCxnSpPr/>
          <p:nvPr/>
        </p:nvCxnSpPr>
        <p:spPr>
          <a:xfrm flipV="1">
            <a:off x="5947384" y="4450606"/>
            <a:ext cx="72008" cy="57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7" name="Egyenes összekötő 136"/>
          <p:cNvCxnSpPr/>
          <p:nvPr/>
        </p:nvCxnSpPr>
        <p:spPr>
          <a:xfrm flipV="1">
            <a:off x="6235416" y="4450317"/>
            <a:ext cx="72008" cy="57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8" name="Egyenes összekötő 137"/>
          <p:cNvCxnSpPr/>
          <p:nvPr/>
        </p:nvCxnSpPr>
        <p:spPr>
          <a:xfrm>
            <a:off x="6019392" y="4450605"/>
            <a:ext cx="0" cy="18000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9" name="Egyenes összekötő 138"/>
          <p:cNvCxnSpPr/>
          <p:nvPr/>
        </p:nvCxnSpPr>
        <p:spPr>
          <a:xfrm>
            <a:off x="6235416" y="4450605"/>
            <a:ext cx="0" cy="18000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0" name="Egyenes összekötő 139"/>
          <p:cNvCxnSpPr/>
          <p:nvPr/>
        </p:nvCxnSpPr>
        <p:spPr>
          <a:xfrm>
            <a:off x="5947384" y="4446620"/>
            <a:ext cx="36004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1" name="Egyenes összekötő 140"/>
          <p:cNvCxnSpPr/>
          <p:nvPr/>
        </p:nvCxnSpPr>
        <p:spPr>
          <a:xfrm>
            <a:off x="5947384" y="4162573"/>
            <a:ext cx="36004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2" name="Lefelé nyíl 141"/>
          <p:cNvSpPr/>
          <p:nvPr/>
        </p:nvSpPr>
        <p:spPr>
          <a:xfrm>
            <a:off x="6019392" y="2578397"/>
            <a:ext cx="2160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144" name="Lefelé nyíl 143"/>
          <p:cNvSpPr/>
          <p:nvPr/>
        </p:nvSpPr>
        <p:spPr>
          <a:xfrm>
            <a:off x="6019392" y="4827289"/>
            <a:ext cx="2160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145" name="Háromszög 144"/>
          <p:cNvSpPr/>
          <p:nvPr/>
        </p:nvSpPr>
        <p:spPr>
          <a:xfrm>
            <a:off x="6186755" y="4309991"/>
            <a:ext cx="118702" cy="13032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146" name="Háromszög 145"/>
          <p:cNvSpPr/>
          <p:nvPr/>
        </p:nvSpPr>
        <p:spPr>
          <a:xfrm>
            <a:off x="5960041" y="4174272"/>
            <a:ext cx="118702" cy="13032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147" name="Téglalap 146"/>
          <p:cNvSpPr/>
          <p:nvPr/>
        </p:nvSpPr>
        <p:spPr>
          <a:xfrm>
            <a:off x="6013430" y="4325134"/>
            <a:ext cx="117270" cy="121487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148" name="Téglalap 147"/>
          <p:cNvSpPr/>
          <p:nvPr/>
        </p:nvSpPr>
        <p:spPr>
          <a:xfrm>
            <a:off x="6137699" y="4189400"/>
            <a:ext cx="76735" cy="133772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84E3C-B01F-4FFE-A705-1FD4F1F186B5}" type="slidenum">
              <a:rPr lang="hu-HU" smtClean="0"/>
              <a:t>4</a:t>
            </a:fld>
            <a:endParaRPr lang="hu-HU"/>
          </a:p>
        </p:txBody>
      </p:sp>
      <p:sp>
        <p:nvSpPr>
          <p:cNvPr id="90" name="Szövegdoboz 89"/>
          <p:cNvSpPr txBox="1"/>
          <p:nvPr/>
        </p:nvSpPr>
        <p:spPr>
          <a:xfrm>
            <a:off x="4238822" y="5655207"/>
            <a:ext cx="2660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>
                <a:solidFill>
                  <a:srgbClr val="FF0000"/>
                </a:solidFill>
                <a:latin typeface="Arial" panose="020B0604020202020204" pitchFamily="34" charset="0"/>
              </a:rPr>
              <a:t>Látható cseppek legyenek, kb. 10 ml/perc</a:t>
            </a:r>
          </a:p>
        </p:txBody>
      </p:sp>
      <p:sp>
        <p:nvSpPr>
          <p:cNvPr id="91" name="Szövegdoboz 90"/>
          <p:cNvSpPr txBox="1"/>
          <p:nvPr/>
        </p:nvSpPr>
        <p:spPr>
          <a:xfrm>
            <a:off x="7806873" y="5655207"/>
            <a:ext cx="38510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>
                <a:solidFill>
                  <a:srgbClr val="FF0000"/>
                </a:solidFill>
                <a:latin typeface="Arial" panose="020B0604020202020204" pitchFamily="34" charset="0"/>
              </a:rPr>
              <a:t>Leoldás lassan, </a:t>
            </a: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</a:rPr>
              <a:t>az oldószert szikkadni érdemes hagyni a tölteten</a:t>
            </a:r>
            <a:endParaRPr lang="hu-HU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855830" y="5655207"/>
            <a:ext cx="30617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</a:rPr>
              <a:t>Kondicionálás után nem száradhat ki a legtöbb töltet!</a:t>
            </a:r>
            <a:endParaRPr lang="hu-HU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4376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Detektálás: Tandem tömegspektrométer - MRM</a:t>
            </a:r>
            <a:endParaRPr lang="hu-HU" b="1" dirty="0"/>
          </a:p>
        </p:txBody>
      </p:sp>
      <p:pic>
        <p:nvPicPr>
          <p:cNvPr id="76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1696" y="4103449"/>
            <a:ext cx="3877056" cy="2176272"/>
          </a:xfrm>
        </p:spPr>
      </p:pic>
      <p:cxnSp>
        <p:nvCxnSpPr>
          <p:cNvPr id="60" name="Egyenes összekötő 59"/>
          <p:cNvCxnSpPr/>
          <p:nvPr/>
        </p:nvCxnSpPr>
        <p:spPr>
          <a:xfrm>
            <a:off x="3763249" y="2401781"/>
            <a:ext cx="15480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Egyenes összekötő 60"/>
          <p:cNvCxnSpPr/>
          <p:nvPr/>
        </p:nvCxnSpPr>
        <p:spPr>
          <a:xfrm>
            <a:off x="6463249" y="2401781"/>
            <a:ext cx="15480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Egyenes összekötő 61"/>
          <p:cNvCxnSpPr/>
          <p:nvPr/>
        </p:nvCxnSpPr>
        <p:spPr>
          <a:xfrm>
            <a:off x="3763249" y="3553909"/>
            <a:ext cx="15480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Egyenes összekötő 62"/>
          <p:cNvCxnSpPr/>
          <p:nvPr/>
        </p:nvCxnSpPr>
        <p:spPr>
          <a:xfrm>
            <a:off x="6463249" y="3553909"/>
            <a:ext cx="15480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gyenes összekötő 63"/>
          <p:cNvCxnSpPr/>
          <p:nvPr/>
        </p:nvCxnSpPr>
        <p:spPr>
          <a:xfrm>
            <a:off x="9163249" y="3553909"/>
            <a:ext cx="15480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Egyenes összekötő 64"/>
          <p:cNvCxnSpPr/>
          <p:nvPr/>
        </p:nvCxnSpPr>
        <p:spPr>
          <a:xfrm>
            <a:off x="9163249" y="2401781"/>
            <a:ext cx="15480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Egyenes összekötő nyíllal 65"/>
          <p:cNvCxnSpPr/>
          <p:nvPr/>
        </p:nvCxnSpPr>
        <p:spPr>
          <a:xfrm>
            <a:off x="3856152" y="2977845"/>
            <a:ext cx="1296144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Egyenes összekötő nyíllal 66"/>
          <p:cNvCxnSpPr/>
          <p:nvPr/>
        </p:nvCxnSpPr>
        <p:spPr>
          <a:xfrm>
            <a:off x="6317797" y="2977845"/>
            <a:ext cx="50162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Egyenes összekötő nyíllal 68"/>
          <p:cNvCxnSpPr/>
          <p:nvPr/>
        </p:nvCxnSpPr>
        <p:spPr>
          <a:xfrm>
            <a:off x="9202152" y="2976927"/>
            <a:ext cx="1296144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obbanás 1 70"/>
          <p:cNvSpPr/>
          <p:nvPr/>
        </p:nvSpPr>
        <p:spPr>
          <a:xfrm>
            <a:off x="7018683" y="2761822"/>
            <a:ext cx="360040" cy="365327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cxnSp>
        <p:nvCxnSpPr>
          <p:cNvPr id="72" name="Egyenes összekötő nyíllal 71"/>
          <p:cNvCxnSpPr/>
          <p:nvPr/>
        </p:nvCxnSpPr>
        <p:spPr>
          <a:xfrm flipV="1">
            <a:off x="7543249" y="2617805"/>
            <a:ext cx="450088" cy="21602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Egyenes összekötő nyíllal 72"/>
          <p:cNvCxnSpPr/>
          <p:nvPr/>
        </p:nvCxnSpPr>
        <p:spPr>
          <a:xfrm>
            <a:off x="7543249" y="2976927"/>
            <a:ext cx="50162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Egyenes összekötő nyíllal 73"/>
          <p:cNvCxnSpPr/>
          <p:nvPr/>
        </p:nvCxnSpPr>
        <p:spPr>
          <a:xfrm>
            <a:off x="7543249" y="3223152"/>
            <a:ext cx="574414" cy="12611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Szövegdoboz 77"/>
          <p:cNvSpPr txBox="1"/>
          <p:nvPr/>
        </p:nvSpPr>
        <p:spPr>
          <a:xfrm>
            <a:off x="3425576" y="1571815"/>
            <a:ext cx="21734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dirty="0" err="1">
                <a:latin typeface="Arial" panose="020B0604020202020204" pitchFamily="34" charset="0"/>
              </a:rPr>
              <a:t>Precursor</a:t>
            </a:r>
            <a:r>
              <a:rPr lang="hu-HU" sz="2400" b="1" dirty="0">
                <a:latin typeface="Arial" panose="020B0604020202020204" pitchFamily="34" charset="0"/>
              </a:rPr>
              <a:t> ion kiválasztása</a:t>
            </a:r>
          </a:p>
        </p:txBody>
      </p:sp>
      <p:sp>
        <p:nvSpPr>
          <p:cNvPr id="79" name="Szövegdoboz 78"/>
          <p:cNvSpPr txBox="1"/>
          <p:nvPr/>
        </p:nvSpPr>
        <p:spPr>
          <a:xfrm>
            <a:off x="6089284" y="1774685"/>
            <a:ext cx="2207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dirty="0" err="1">
                <a:latin typeface="Arial" panose="020B0604020202020204" pitchFamily="34" charset="0"/>
              </a:rPr>
              <a:t>Fragmentáció</a:t>
            </a:r>
            <a:endParaRPr lang="hu-HU" sz="2400" b="1" dirty="0">
              <a:latin typeface="Arial" panose="020B0604020202020204" pitchFamily="34" charset="0"/>
            </a:endParaRPr>
          </a:p>
        </p:txBody>
      </p:sp>
      <p:sp>
        <p:nvSpPr>
          <p:cNvPr id="80" name="Villám 79"/>
          <p:cNvSpPr/>
          <p:nvPr/>
        </p:nvSpPr>
        <p:spPr>
          <a:xfrm>
            <a:off x="2567609" y="1374850"/>
            <a:ext cx="264029" cy="722990"/>
          </a:xfrm>
          <a:prstGeom prst="lightningBol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81" name="Téglalap 80"/>
          <p:cNvSpPr/>
          <p:nvPr/>
        </p:nvSpPr>
        <p:spPr>
          <a:xfrm>
            <a:off x="2567608" y="1931344"/>
            <a:ext cx="792088" cy="24125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cxnSp>
        <p:nvCxnSpPr>
          <p:cNvPr id="82" name="Egyenes összekötő 81"/>
          <p:cNvCxnSpPr/>
          <p:nvPr/>
        </p:nvCxnSpPr>
        <p:spPr>
          <a:xfrm>
            <a:off x="2736310" y="4045085"/>
            <a:ext cx="0" cy="10913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Egyenes összekötő 82"/>
          <p:cNvCxnSpPr/>
          <p:nvPr/>
        </p:nvCxnSpPr>
        <p:spPr>
          <a:xfrm>
            <a:off x="3168358" y="4045085"/>
            <a:ext cx="0" cy="10913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Szövegdoboz 85"/>
          <p:cNvSpPr txBox="1"/>
          <p:nvPr/>
        </p:nvSpPr>
        <p:spPr>
          <a:xfrm>
            <a:off x="1818208" y="5284625"/>
            <a:ext cx="22682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>
                <a:latin typeface="Arial" panose="020B0604020202020204" pitchFamily="34" charset="0"/>
              </a:rPr>
              <a:t>Ionforrás</a:t>
            </a:r>
            <a:br>
              <a:rPr lang="hu-HU" sz="2400" dirty="0" smtClean="0">
                <a:latin typeface="Arial" panose="020B0604020202020204" pitchFamily="34" charset="0"/>
              </a:rPr>
            </a:br>
            <a:r>
              <a:rPr lang="hu-HU" sz="2400" dirty="0" smtClean="0">
                <a:latin typeface="Arial" panose="020B0604020202020204" pitchFamily="34" charset="0"/>
              </a:rPr>
              <a:t>(lágy ionizáció)</a:t>
            </a:r>
            <a:endParaRPr lang="hu-HU" sz="2400" dirty="0">
              <a:latin typeface="Arial" panose="020B0604020202020204" pitchFamily="34" charset="0"/>
            </a:endParaRPr>
          </a:p>
        </p:txBody>
      </p:sp>
      <p:sp>
        <p:nvSpPr>
          <p:cNvPr id="87" name="Szövegdoboz 86"/>
          <p:cNvSpPr txBox="1"/>
          <p:nvPr/>
        </p:nvSpPr>
        <p:spPr>
          <a:xfrm>
            <a:off x="8969969" y="1585742"/>
            <a:ext cx="20041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dirty="0" err="1">
                <a:latin typeface="Arial" panose="020B0604020202020204" pitchFamily="34" charset="0"/>
              </a:rPr>
              <a:t>Product</a:t>
            </a:r>
            <a:r>
              <a:rPr lang="hu-HU" sz="2400" b="1" dirty="0">
                <a:latin typeface="Arial" panose="020B0604020202020204" pitchFamily="34" charset="0"/>
              </a:rPr>
              <a:t> ion kiválasztása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84E3C-B01F-4FFE-A705-1FD4F1F186B5}" type="slidenum">
              <a:rPr lang="hu-HU" smtClean="0"/>
              <a:t>5</a:t>
            </a:fld>
            <a:endParaRPr lang="hu-HU"/>
          </a:p>
        </p:txBody>
      </p:sp>
      <p:sp>
        <p:nvSpPr>
          <p:cNvPr id="4" name="Szövegdoboz 3"/>
          <p:cNvSpPr txBox="1"/>
          <p:nvPr/>
        </p:nvSpPr>
        <p:spPr>
          <a:xfrm>
            <a:off x="47328" y="1464770"/>
            <a:ext cx="202130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u-HU" dirty="0" smtClean="0">
                <a:latin typeface="Arial" panose="020B0604020202020204" pitchFamily="34" charset="0"/>
              </a:rPr>
              <a:t>Pozitív mód:</a:t>
            </a:r>
          </a:p>
          <a:p>
            <a:pPr lvl="1">
              <a:lnSpc>
                <a:spcPct val="150000"/>
              </a:lnSpc>
            </a:pPr>
            <a:r>
              <a:rPr lang="hu-HU" dirty="0" smtClean="0">
                <a:latin typeface="Arial" panose="020B0604020202020204" pitchFamily="34" charset="0"/>
              </a:rPr>
              <a:t>[M+H]</a:t>
            </a:r>
            <a:r>
              <a:rPr lang="hu-HU" baseline="30000" dirty="0" smtClean="0">
                <a:latin typeface="Arial" panose="020B0604020202020204" pitchFamily="34" charset="0"/>
              </a:rPr>
              <a:t>+</a:t>
            </a:r>
          </a:p>
          <a:p>
            <a:pPr lvl="1">
              <a:lnSpc>
                <a:spcPct val="150000"/>
              </a:lnSpc>
            </a:pPr>
            <a:r>
              <a:rPr lang="hu-HU" dirty="0" smtClean="0">
                <a:latin typeface="Arial" panose="020B0604020202020204" pitchFamily="34" charset="0"/>
              </a:rPr>
              <a:t>[M+NH4]</a:t>
            </a:r>
            <a:r>
              <a:rPr lang="hu-HU" baseline="30000" dirty="0" smtClean="0">
                <a:latin typeface="Arial" panose="020B0604020202020204" pitchFamily="34" charset="0"/>
              </a:rPr>
              <a:t>+</a:t>
            </a:r>
          </a:p>
          <a:p>
            <a:pPr lvl="1">
              <a:lnSpc>
                <a:spcPct val="150000"/>
              </a:lnSpc>
            </a:pPr>
            <a:r>
              <a:rPr lang="hu-HU" dirty="0" smtClean="0">
                <a:latin typeface="Arial" panose="020B0604020202020204" pitchFamily="34" charset="0"/>
              </a:rPr>
              <a:t>[M+K]</a:t>
            </a:r>
            <a:r>
              <a:rPr lang="hu-HU" baseline="30000" dirty="0" smtClean="0">
                <a:latin typeface="Arial" panose="020B0604020202020204" pitchFamily="34" charset="0"/>
              </a:rPr>
              <a:t>+</a:t>
            </a:r>
          </a:p>
          <a:p>
            <a:pPr lvl="1">
              <a:lnSpc>
                <a:spcPct val="150000"/>
              </a:lnSpc>
            </a:pPr>
            <a:r>
              <a:rPr lang="hu-HU" dirty="0" smtClean="0">
                <a:latin typeface="Arial" panose="020B0604020202020204" pitchFamily="34" charset="0"/>
              </a:rPr>
              <a:t>[</a:t>
            </a:r>
            <a:r>
              <a:rPr lang="hu-HU" dirty="0" err="1" smtClean="0">
                <a:latin typeface="Arial" panose="020B0604020202020204" pitchFamily="34" charset="0"/>
              </a:rPr>
              <a:t>M+Na</a:t>
            </a:r>
            <a:r>
              <a:rPr lang="hu-HU" dirty="0" smtClean="0">
                <a:latin typeface="Arial" panose="020B0604020202020204" pitchFamily="34" charset="0"/>
              </a:rPr>
              <a:t>]</a:t>
            </a:r>
            <a:r>
              <a:rPr lang="hu-HU" baseline="30000" dirty="0" smtClean="0">
                <a:latin typeface="Arial" panose="020B0604020202020204" pitchFamily="34" charset="0"/>
              </a:rPr>
              <a:t>+</a:t>
            </a:r>
          </a:p>
          <a:p>
            <a:pPr lvl="1">
              <a:lnSpc>
                <a:spcPct val="150000"/>
              </a:lnSpc>
            </a:pPr>
            <a:r>
              <a:rPr lang="hu-HU" dirty="0" smtClean="0">
                <a:latin typeface="Arial" panose="020B0604020202020204" pitchFamily="34" charset="0"/>
              </a:rPr>
              <a:t>Kétszeresen töltött</a:t>
            </a:r>
          </a:p>
          <a:p>
            <a:pPr>
              <a:lnSpc>
                <a:spcPct val="150000"/>
              </a:lnSpc>
            </a:pPr>
            <a:endParaRPr lang="hu-HU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hu-HU" dirty="0" smtClean="0">
                <a:latin typeface="Arial" panose="020B0604020202020204" pitchFamily="34" charset="0"/>
              </a:rPr>
              <a:t>Negatív mód:</a:t>
            </a:r>
          </a:p>
          <a:p>
            <a:pPr lvl="1">
              <a:lnSpc>
                <a:spcPct val="150000"/>
              </a:lnSpc>
            </a:pPr>
            <a:r>
              <a:rPr lang="hu-HU" dirty="0" smtClean="0">
                <a:latin typeface="Arial" panose="020B0604020202020204" pitchFamily="34" charset="0"/>
              </a:rPr>
              <a:t>[M-H]</a:t>
            </a:r>
            <a:r>
              <a:rPr lang="hu-HU" baseline="30000" dirty="0" smtClean="0">
                <a:latin typeface="Arial" panose="020B0604020202020204" pitchFamily="34" charset="0"/>
              </a:rPr>
              <a:t>-</a:t>
            </a:r>
          </a:p>
          <a:p>
            <a:pPr lvl="1">
              <a:lnSpc>
                <a:spcPct val="150000"/>
              </a:lnSpc>
            </a:pPr>
            <a:r>
              <a:rPr lang="hu-HU" dirty="0" smtClean="0">
                <a:latin typeface="Arial" panose="020B0604020202020204" pitchFamily="34" charset="0"/>
              </a:rPr>
              <a:t>[M+CHO</a:t>
            </a:r>
            <a:r>
              <a:rPr lang="hu-HU" baseline="-25000" dirty="0" smtClean="0">
                <a:latin typeface="Arial" panose="020B0604020202020204" pitchFamily="34" charset="0"/>
              </a:rPr>
              <a:t>2</a:t>
            </a:r>
            <a:r>
              <a:rPr lang="hu-HU" dirty="0" smtClean="0">
                <a:latin typeface="Arial" panose="020B0604020202020204" pitchFamily="34" charset="0"/>
              </a:rPr>
              <a:t>]</a:t>
            </a:r>
            <a:r>
              <a:rPr lang="hu-HU" baseline="30000" dirty="0" smtClean="0">
                <a:latin typeface="Arial" panose="020B0604020202020204" pitchFamily="34" charset="0"/>
              </a:rPr>
              <a:t>-</a:t>
            </a:r>
          </a:p>
          <a:p>
            <a:pPr lvl="1">
              <a:lnSpc>
                <a:spcPct val="150000"/>
              </a:lnSpc>
            </a:pPr>
            <a:r>
              <a:rPr lang="hu-HU" dirty="0" smtClean="0">
                <a:latin typeface="Arial" panose="020B0604020202020204" pitchFamily="34" charset="0"/>
              </a:rPr>
              <a:t>[M+CH</a:t>
            </a:r>
            <a:r>
              <a:rPr lang="hu-HU" baseline="-25000" dirty="0" smtClean="0">
                <a:latin typeface="Arial" panose="020B0604020202020204" pitchFamily="34" charset="0"/>
              </a:rPr>
              <a:t>3</a:t>
            </a:r>
            <a:r>
              <a:rPr lang="hu-HU" dirty="0" smtClean="0">
                <a:latin typeface="Arial" panose="020B0604020202020204" pitchFamily="34" charset="0"/>
              </a:rPr>
              <a:t>CO</a:t>
            </a:r>
            <a:r>
              <a:rPr lang="hu-HU" baseline="-25000" dirty="0" smtClean="0">
                <a:latin typeface="Arial" panose="020B0604020202020204" pitchFamily="34" charset="0"/>
              </a:rPr>
              <a:t>2</a:t>
            </a:r>
            <a:r>
              <a:rPr lang="hu-HU" dirty="0" smtClean="0">
                <a:latin typeface="Arial" panose="020B0604020202020204" pitchFamily="34" charset="0"/>
              </a:rPr>
              <a:t>]</a:t>
            </a:r>
            <a:r>
              <a:rPr lang="hu-HU" baseline="30000" dirty="0" smtClean="0">
                <a:latin typeface="Arial" panose="020B0604020202020204" pitchFamily="34" charset="0"/>
              </a:rPr>
              <a:t>-</a:t>
            </a:r>
            <a:r>
              <a:rPr lang="hu-HU" dirty="0" smtClean="0">
                <a:latin typeface="Arial" panose="020B0604020202020204" pitchFamily="34" charset="0"/>
              </a:rPr>
              <a:t>	</a:t>
            </a:r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3702147" y="3634595"/>
            <a:ext cx="16203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err="1" smtClean="0">
                <a:latin typeface="Arial" panose="020B0604020202020204" pitchFamily="34" charset="0"/>
              </a:rPr>
              <a:t>Quadrupole</a:t>
            </a:r>
            <a:r>
              <a:rPr lang="hu-HU" dirty="0" smtClean="0">
                <a:latin typeface="Arial" panose="020B0604020202020204" pitchFamily="34" charset="0"/>
              </a:rPr>
              <a:t> 1</a:t>
            </a:r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28" name="Szövegdoboz 27"/>
          <p:cNvSpPr txBox="1"/>
          <p:nvPr/>
        </p:nvSpPr>
        <p:spPr>
          <a:xfrm>
            <a:off x="9096135" y="3635809"/>
            <a:ext cx="17517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err="1" smtClean="0">
                <a:latin typeface="Arial" panose="020B0604020202020204" pitchFamily="34" charset="0"/>
              </a:rPr>
              <a:t>Quadrupole</a:t>
            </a:r>
            <a:r>
              <a:rPr lang="hu-HU" dirty="0" smtClean="0">
                <a:latin typeface="Arial" panose="020B0604020202020204" pitchFamily="34" charset="0"/>
              </a:rPr>
              <a:t> 2</a:t>
            </a:r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6429168" y="3635809"/>
            <a:ext cx="1527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latin typeface="Arial" panose="020B0604020202020204" pitchFamily="34" charset="0"/>
              </a:rPr>
              <a:t>Ütköző cella</a:t>
            </a:r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30" name="Villám 29"/>
          <p:cNvSpPr/>
          <p:nvPr/>
        </p:nvSpPr>
        <p:spPr>
          <a:xfrm>
            <a:off x="6023992" y="2066461"/>
            <a:ext cx="264029" cy="722990"/>
          </a:xfrm>
          <a:prstGeom prst="lightningBol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7" name="Jobbra nyíl 6"/>
          <p:cNvSpPr/>
          <p:nvPr/>
        </p:nvSpPr>
        <p:spPr>
          <a:xfrm rot="-2700000">
            <a:off x="5393791" y="3719817"/>
            <a:ext cx="1209041" cy="2633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5263243" y="4372044"/>
            <a:ext cx="1556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latin typeface="Arial" panose="020B0604020202020204" pitchFamily="34" charset="0"/>
              </a:rPr>
              <a:t>„Ütköző” gáz</a:t>
            </a:r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9" name="Felfelé nyíl 8"/>
          <p:cNvSpPr/>
          <p:nvPr/>
        </p:nvSpPr>
        <p:spPr>
          <a:xfrm>
            <a:off x="2844322" y="4741376"/>
            <a:ext cx="216024" cy="57606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52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err="1"/>
              <a:t>Mikrocisztin</a:t>
            </a:r>
            <a:r>
              <a:rPr lang="hu-HU" b="1" dirty="0"/>
              <a:t>-LR </a:t>
            </a:r>
            <a:r>
              <a:rPr lang="hu-HU" b="1" dirty="0" smtClean="0"/>
              <a:t>mérési lehetősége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u-HU" sz="2400" dirty="0" smtClean="0"/>
              <a:t>Határérték 1 </a:t>
            </a:r>
            <a:r>
              <a:rPr lang="hu-HU" sz="2400" dirty="0"/>
              <a:t>µg/l</a:t>
            </a:r>
            <a:endParaRPr lang="hu-HU" sz="2400" dirty="0" smtClean="0"/>
          </a:p>
          <a:p>
            <a:pPr>
              <a:lnSpc>
                <a:spcPct val="150000"/>
              </a:lnSpc>
            </a:pPr>
            <a:r>
              <a:rPr lang="hu-HU" sz="2400" dirty="0" smtClean="0"/>
              <a:t>ISO </a:t>
            </a:r>
            <a:r>
              <a:rPr lang="hu-HU" sz="2400" dirty="0"/>
              <a:t>20179:2005 </a:t>
            </a:r>
            <a:r>
              <a:rPr lang="hu-HU" sz="2400" dirty="0" smtClean="0"/>
              <a:t>szabvány alapján</a:t>
            </a:r>
          </a:p>
          <a:p>
            <a:pPr>
              <a:lnSpc>
                <a:spcPct val="150000"/>
              </a:lnSpc>
            </a:pPr>
            <a:r>
              <a:rPr lang="hu-HU" sz="2400" dirty="0" smtClean="0"/>
              <a:t>Szilárd fázisú </a:t>
            </a:r>
            <a:r>
              <a:rPr lang="hu-HU" sz="2400" dirty="0" err="1" smtClean="0"/>
              <a:t>extrakciót</a:t>
            </a:r>
            <a:r>
              <a:rPr lang="hu-HU" sz="2400" dirty="0" smtClean="0"/>
              <a:t> követő folyadékkromatográfiás elválasztás, majd diódasoros vagy </a:t>
            </a:r>
            <a:r>
              <a:rPr lang="hu-HU" sz="2400" dirty="0" err="1" smtClean="0"/>
              <a:t>tömegspektrometriás</a:t>
            </a:r>
            <a:r>
              <a:rPr lang="hu-HU" sz="2400" dirty="0" smtClean="0"/>
              <a:t> detektálás</a:t>
            </a:r>
          </a:p>
          <a:p>
            <a:pPr>
              <a:lnSpc>
                <a:spcPct val="150000"/>
              </a:lnSpc>
            </a:pPr>
            <a:r>
              <a:rPr lang="hu-HU" sz="2400" dirty="0" smtClean="0"/>
              <a:t>A szabvány alkalmas kezelt és nyers vizek mérésére</a:t>
            </a:r>
          </a:p>
          <a:p>
            <a:pPr>
              <a:lnSpc>
                <a:spcPct val="150000"/>
              </a:lnSpc>
            </a:pPr>
            <a:r>
              <a:rPr lang="hu-HU" sz="2400" dirty="0" smtClean="0"/>
              <a:t>Biomassza </a:t>
            </a:r>
            <a:r>
              <a:rPr lang="hu-HU" sz="2400" dirty="0" err="1" smtClean="0"/>
              <a:t>mikrocisztin</a:t>
            </a:r>
            <a:r>
              <a:rPr lang="hu-HU" sz="2400" dirty="0" smtClean="0"/>
              <a:t> tartalmának mérésére is alkalmas</a:t>
            </a:r>
            <a:endParaRPr lang="hu-HU" sz="24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84E3C-B01F-4FFE-A705-1FD4F1F186B5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21247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dirty="0" err="1"/>
              <a:t>Mikrocisztin</a:t>
            </a:r>
            <a:r>
              <a:rPr lang="hu-HU" b="1" dirty="0"/>
              <a:t>-LR mérése az ISO 20179:2005 szabvány alapján </a:t>
            </a:r>
            <a:r>
              <a:rPr lang="hu-HU" b="1" dirty="0" smtClean="0"/>
              <a:t>1.</a:t>
            </a:r>
            <a:endParaRPr lang="hu-HU" b="1" dirty="0"/>
          </a:p>
        </p:txBody>
      </p:sp>
      <p:cxnSp>
        <p:nvCxnSpPr>
          <p:cNvPr id="5" name="Egyenes összekötő 4"/>
          <p:cNvCxnSpPr/>
          <p:nvPr/>
        </p:nvCxnSpPr>
        <p:spPr>
          <a:xfrm>
            <a:off x="2725782" y="3183611"/>
            <a:ext cx="0" cy="122413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Egyenes összekötő 8"/>
          <p:cNvCxnSpPr/>
          <p:nvPr/>
        </p:nvCxnSpPr>
        <p:spPr>
          <a:xfrm>
            <a:off x="3085822" y="3183611"/>
            <a:ext cx="0" cy="122413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Egyenes összekötő 9"/>
          <p:cNvCxnSpPr/>
          <p:nvPr/>
        </p:nvCxnSpPr>
        <p:spPr>
          <a:xfrm>
            <a:off x="2509758" y="3183611"/>
            <a:ext cx="216024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Egyenes összekötő 13"/>
          <p:cNvCxnSpPr/>
          <p:nvPr/>
        </p:nvCxnSpPr>
        <p:spPr>
          <a:xfrm>
            <a:off x="3085822" y="3183611"/>
            <a:ext cx="216024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Egyenes összekötő 14"/>
          <p:cNvCxnSpPr/>
          <p:nvPr/>
        </p:nvCxnSpPr>
        <p:spPr>
          <a:xfrm flipV="1">
            <a:off x="2725782" y="4407748"/>
            <a:ext cx="72008" cy="57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Egyenes összekötő 20"/>
          <p:cNvCxnSpPr/>
          <p:nvPr/>
        </p:nvCxnSpPr>
        <p:spPr>
          <a:xfrm flipV="1">
            <a:off x="3013814" y="4407459"/>
            <a:ext cx="72008" cy="57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Egyenes összekötő 28"/>
          <p:cNvCxnSpPr/>
          <p:nvPr/>
        </p:nvCxnSpPr>
        <p:spPr>
          <a:xfrm>
            <a:off x="2797790" y="4407747"/>
            <a:ext cx="0" cy="18000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Egyenes összekötő 29"/>
          <p:cNvCxnSpPr/>
          <p:nvPr/>
        </p:nvCxnSpPr>
        <p:spPr>
          <a:xfrm>
            <a:off x="3013814" y="4407747"/>
            <a:ext cx="0" cy="18000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Egyenes összekötő 30"/>
          <p:cNvCxnSpPr/>
          <p:nvPr/>
        </p:nvCxnSpPr>
        <p:spPr>
          <a:xfrm>
            <a:off x="2725782" y="4403762"/>
            <a:ext cx="36004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Egyenes összekötő 32"/>
          <p:cNvCxnSpPr/>
          <p:nvPr/>
        </p:nvCxnSpPr>
        <p:spPr>
          <a:xfrm>
            <a:off x="2725782" y="4119715"/>
            <a:ext cx="36004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Lefelé nyíl 33"/>
          <p:cNvSpPr/>
          <p:nvPr/>
        </p:nvSpPr>
        <p:spPr>
          <a:xfrm>
            <a:off x="2797790" y="2535539"/>
            <a:ext cx="2160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35" name="Szövegdoboz 34"/>
          <p:cNvSpPr txBox="1"/>
          <p:nvPr/>
        </p:nvSpPr>
        <p:spPr>
          <a:xfrm>
            <a:off x="1626783" y="1628801"/>
            <a:ext cx="27218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hu-HU" sz="1600" dirty="0" smtClean="0">
                <a:solidFill>
                  <a:prstClr val="black"/>
                </a:solidFill>
                <a:latin typeface="Arial" panose="020B0604020202020204" pitchFamily="34" charset="0"/>
              </a:rPr>
              <a:t>Kondicionálás</a:t>
            </a:r>
            <a:r>
              <a:rPr lang="hu-HU" sz="1600" dirty="0">
                <a:solidFill>
                  <a:prstClr val="black"/>
                </a:solidFill>
                <a:latin typeface="Arial" panose="020B0604020202020204" pitchFamily="34" charset="0"/>
              </a:rPr>
              <a:t>: 4 ml metanol</a:t>
            </a:r>
          </a:p>
          <a:p>
            <a:pPr algn="ctr">
              <a:defRPr/>
            </a:pPr>
            <a:r>
              <a:rPr lang="hu-HU" sz="1600" dirty="0" err="1">
                <a:solidFill>
                  <a:prstClr val="black"/>
                </a:solidFill>
                <a:latin typeface="Arial" panose="020B0604020202020204" pitchFamily="34" charset="0"/>
              </a:rPr>
              <a:t>Ekvilibrálás</a:t>
            </a:r>
            <a:r>
              <a:rPr lang="hu-HU" sz="1600" dirty="0">
                <a:solidFill>
                  <a:prstClr val="black"/>
                </a:solidFill>
                <a:latin typeface="Arial" panose="020B0604020202020204" pitchFamily="34" charset="0"/>
              </a:rPr>
              <a:t>: 4 ml </a:t>
            </a:r>
            <a:r>
              <a:rPr lang="hu-HU" sz="1600" dirty="0" smtClean="0">
                <a:solidFill>
                  <a:prstClr val="black"/>
                </a:solidFill>
                <a:latin typeface="Arial" panose="020B0604020202020204" pitchFamily="34" charset="0"/>
              </a:rPr>
              <a:t>desztilláltvíz</a:t>
            </a:r>
            <a:endParaRPr lang="hu-HU" sz="16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cxnSp>
        <p:nvCxnSpPr>
          <p:cNvPr id="36" name="Egyenes összekötő 35"/>
          <p:cNvCxnSpPr/>
          <p:nvPr/>
        </p:nvCxnSpPr>
        <p:spPr>
          <a:xfrm>
            <a:off x="4831289" y="3226469"/>
            <a:ext cx="0" cy="122413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Egyenes összekötő 36"/>
          <p:cNvCxnSpPr/>
          <p:nvPr/>
        </p:nvCxnSpPr>
        <p:spPr>
          <a:xfrm>
            <a:off x="5191329" y="3226469"/>
            <a:ext cx="0" cy="122413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Egyenes összekötő 37"/>
          <p:cNvCxnSpPr/>
          <p:nvPr/>
        </p:nvCxnSpPr>
        <p:spPr>
          <a:xfrm>
            <a:off x="4615265" y="3226469"/>
            <a:ext cx="216024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Egyenes összekötő 38"/>
          <p:cNvCxnSpPr/>
          <p:nvPr/>
        </p:nvCxnSpPr>
        <p:spPr>
          <a:xfrm>
            <a:off x="5191329" y="3226469"/>
            <a:ext cx="216024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Egyenes összekötő 39"/>
          <p:cNvCxnSpPr/>
          <p:nvPr/>
        </p:nvCxnSpPr>
        <p:spPr>
          <a:xfrm flipV="1">
            <a:off x="4831289" y="4450606"/>
            <a:ext cx="72008" cy="57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Egyenes összekötő 40"/>
          <p:cNvCxnSpPr/>
          <p:nvPr/>
        </p:nvCxnSpPr>
        <p:spPr>
          <a:xfrm flipV="1">
            <a:off x="5119321" y="4450317"/>
            <a:ext cx="72008" cy="57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Egyenes összekötő 41"/>
          <p:cNvCxnSpPr/>
          <p:nvPr/>
        </p:nvCxnSpPr>
        <p:spPr>
          <a:xfrm>
            <a:off x="4903297" y="4450605"/>
            <a:ext cx="0" cy="18000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Egyenes összekötő 42"/>
          <p:cNvCxnSpPr/>
          <p:nvPr/>
        </p:nvCxnSpPr>
        <p:spPr>
          <a:xfrm>
            <a:off x="5119321" y="4450605"/>
            <a:ext cx="0" cy="18000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Egyenes összekötő 43"/>
          <p:cNvCxnSpPr/>
          <p:nvPr/>
        </p:nvCxnSpPr>
        <p:spPr>
          <a:xfrm>
            <a:off x="4831289" y="4446620"/>
            <a:ext cx="36004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Egyenes összekötő 44"/>
          <p:cNvCxnSpPr/>
          <p:nvPr/>
        </p:nvCxnSpPr>
        <p:spPr>
          <a:xfrm>
            <a:off x="4831289" y="4162573"/>
            <a:ext cx="36004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Lefelé nyíl 45"/>
          <p:cNvSpPr/>
          <p:nvPr/>
        </p:nvSpPr>
        <p:spPr>
          <a:xfrm>
            <a:off x="4903297" y="2578397"/>
            <a:ext cx="2160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47" name="Szövegdoboz 46"/>
          <p:cNvSpPr txBox="1"/>
          <p:nvPr/>
        </p:nvSpPr>
        <p:spPr>
          <a:xfrm>
            <a:off x="4508679" y="1481129"/>
            <a:ext cx="20147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hu-HU" sz="1600" dirty="0">
                <a:solidFill>
                  <a:prstClr val="black"/>
                </a:solidFill>
                <a:latin typeface="Arial" panose="020B0604020202020204" pitchFamily="34" charset="0"/>
              </a:rPr>
              <a:t>Minta </a:t>
            </a:r>
            <a:r>
              <a:rPr lang="hu-HU" sz="1600" dirty="0" smtClean="0">
                <a:solidFill>
                  <a:prstClr val="black"/>
                </a:solidFill>
                <a:latin typeface="Arial" panose="020B0604020202020204" pitchFamily="34" charset="0"/>
              </a:rPr>
              <a:t>felvitele</a:t>
            </a:r>
            <a:br>
              <a:rPr lang="hu-HU" sz="1600" dirty="0" smtClean="0">
                <a:solidFill>
                  <a:prstClr val="black"/>
                </a:solidFill>
                <a:latin typeface="Arial" panose="020B0604020202020204" pitchFamily="34" charset="0"/>
              </a:rPr>
            </a:br>
            <a:r>
              <a:rPr lang="hu-HU" sz="1600" dirty="0">
                <a:solidFill>
                  <a:prstClr val="black"/>
                </a:solidFill>
                <a:latin typeface="Arial" panose="020B0604020202020204" pitchFamily="34" charset="0"/>
              </a:rPr>
              <a:t>500 ml </a:t>
            </a:r>
            <a:r>
              <a:rPr lang="hu-HU" sz="1600" dirty="0" smtClean="0">
                <a:solidFill>
                  <a:prstClr val="black"/>
                </a:solidFill>
                <a:latin typeface="Arial" panose="020B0604020202020204" pitchFamily="34" charset="0"/>
              </a:rPr>
              <a:t>mintához</a:t>
            </a:r>
            <a:br>
              <a:rPr lang="hu-HU" sz="1600" dirty="0" smtClean="0">
                <a:solidFill>
                  <a:prstClr val="black"/>
                </a:solidFill>
                <a:latin typeface="Arial" panose="020B0604020202020204" pitchFamily="34" charset="0"/>
              </a:rPr>
            </a:br>
            <a:r>
              <a:rPr lang="hu-HU" sz="1600" dirty="0" smtClean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hu-HU" sz="1600" dirty="0">
                <a:solidFill>
                  <a:prstClr val="black"/>
                </a:solidFill>
                <a:latin typeface="Arial" panose="020B0604020202020204" pitchFamily="34" charset="0"/>
              </a:rPr>
              <a:t>5 ml </a:t>
            </a:r>
            <a:r>
              <a:rPr lang="hu-HU" sz="1600" dirty="0" smtClean="0">
                <a:solidFill>
                  <a:prstClr val="black"/>
                </a:solidFill>
                <a:latin typeface="Arial" panose="020B0604020202020204" pitchFamily="34" charset="0"/>
              </a:rPr>
              <a:t>metanol</a:t>
            </a:r>
            <a:br>
              <a:rPr lang="hu-HU" sz="1600" dirty="0" smtClean="0">
                <a:solidFill>
                  <a:prstClr val="black"/>
                </a:solidFill>
                <a:latin typeface="Arial" panose="020B0604020202020204" pitchFamily="34" charset="0"/>
              </a:rPr>
            </a:br>
            <a:r>
              <a:rPr lang="hu-HU" sz="1600" dirty="0" smtClean="0">
                <a:solidFill>
                  <a:prstClr val="black"/>
                </a:solidFill>
                <a:latin typeface="Arial" panose="020B0604020202020204" pitchFamily="34" charset="0"/>
              </a:rPr>
              <a:t>pH 5-8 közé</a:t>
            </a:r>
            <a:endParaRPr lang="hu-HU" sz="16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48" name="Lefelé nyíl 47"/>
          <p:cNvSpPr/>
          <p:nvPr/>
        </p:nvSpPr>
        <p:spPr>
          <a:xfrm>
            <a:off x="2797790" y="4767787"/>
            <a:ext cx="2160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49" name="Lefelé nyíl 48"/>
          <p:cNvSpPr/>
          <p:nvPr/>
        </p:nvSpPr>
        <p:spPr>
          <a:xfrm>
            <a:off x="4903297" y="4827289"/>
            <a:ext cx="2160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50" name="Ellipszis 49"/>
          <p:cNvSpPr/>
          <p:nvPr/>
        </p:nvSpPr>
        <p:spPr>
          <a:xfrm>
            <a:off x="4856243" y="3284994"/>
            <a:ext cx="122635" cy="166996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51" name="Ellipszis 50"/>
          <p:cNvSpPr/>
          <p:nvPr/>
        </p:nvSpPr>
        <p:spPr>
          <a:xfrm>
            <a:off x="5002566" y="3640286"/>
            <a:ext cx="122635" cy="166996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52" name="Ellipszis 51"/>
          <p:cNvSpPr/>
          <p:nvPr/>
        </p:nvSpPr>
        <p:spPr>
          <a:xfrm>
            <a:off x="4794925" y="5141073"/>
            <a:ext cx="122635" cy="166996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53" name="Ellipszis 52"/>
          <p:cNvSpPr/>
          <p:nvPr/>
        </p:nvSpPr>
        <p:spPr>
          <a:xfrm>
            <a:off x="5130012" y="5114651"/>
            <a:ext cx="122635" cy="166996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54" name="Háromszög 53"/>
          <p:cNvSpPr/>
          <p:nvPr/>
        </p:nvSpPr>
        <p:spPr>
          <a:xfrm>
            <a:off x="5011309" y="3368492"/>
            <a:ext cx="118702" cy="13032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55" name="Háromszög 54"/>
          <p:cNvSpPr/>
          <p:nvPr/>
        </p:nvSpPr>
        <p:spPr>
          <a:xfrm>
            <a:off x="4858208" y="3558087"/>
            <a:ext cx="118702" cy="13032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57" name="Téglalap 56"/>
          <p:cNvSpPr/>
          <p:nvPr/>
        </p:nvSpPr>
        <p:spPr>
          <a:xfrm>
            <a:off x="4885295" y="3861666"/>
            <a:ext cx="117270" cy="121487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58" name="Téglalap 57"/>
          <p:cNvSpPr/>
          <p:nvPr/>
        </p:nvSpPr>
        <p:spPr>
          <a:xfrm>
            <a:off x="5053277" y="3986156"/>
            <a:ext cx="76735" cy="133772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cxnSp>
        <p:nvCxnSpPr>
          <p:cNvPr id="59" name="Egyenes összekötő 58"/>
          <p:cNvCxnSpPr/>
          <p:nvPr/>
        </p:nvCxnSpPr>
        <p:spPr>
          <a:xfrm>
            <a:off x="7665648" y="3226180"/>
            <a:ext cx="0" cy="122413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Egyenes összekötő 59"/>
          <p:cNvCxnSpPr/>
          <p:nvPr/>
        </p:nvCxnSpPr>
        <p:spPr>
          <a:xfrm>
            <a:off x="8025688" y="3226180"/>
            <a:ext cx="0" cy="122413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Egyenes összekötő 60"/>
          <p:cNvCxnSpPr/>
          <p:nvPr/>
        </p:nvCxnSpPr>
        <p:spPr>
          <a:xfrm>
            <a:off x="7449624" y="3226180"/>
            <a:ext cx="216024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Egyenes összekötő 61"/>
          <p:cNvCxnSpPr/>
          <p:nvPr/>
        </p:nvCxnSpPr>
        <p:spPr>
          <a:xfrm>
            <a:off x="8025688" y="3226180"/>
            <a:ext cx="216024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Egyenes összekötő 62"/>
          <p:cNvCxnSpPr/>
          <p:nvPr/>
        </p:nvCxnSpPr>
        <p:spPr>
          <a:xfrm flipV="1">
            <a:off x="7665648" y="4450317"/>
            <a:ext cx="72008" cy="57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Egyenes összekötő 63"/>
          <p:cNvCxnSpPr/>
          <p:nvPr/>
        </p:nvCxnSpPr>
        <p:spPr>
          <a:xfrm flipV="1">
            <a:off x="7953680" y="4450028"/>
            <a:ext cx="72008" cy="57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Egyenes összekötő 64"/>
          <p:cNvCxnSpPr/>
          <p:nvPr/>
        </p:nvCxnSpPr>
        <p:spPr>
          <a:xfrm>
            <a:off x="7737656" y="4450316"/>
            <a:ext cx="0" cy="18000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Egyenes összekötő 65"/>
          <p:cNvCxnSpPr/>
          <p:nvPr/>
        </p:nvCxnSpPr>
        <p:spPr>
          <a:xfrm>
            <a:off x="7953680" y="4450316"/>
            <a:ext cx="0" cy="18000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Egyenes összekötő 66"/>
          <p:cNvCxnSpPr/>
          <p:nvPr/>
        </p:nvCxnSpPr>
        <p:spPr>
          <a:xfrm>
            <a:off x="7665648" y="4446331"/>
            <a:ext cx="36004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Egyenes összekötő 67"/>
          <p:cNvCxnSpPr/>
          <p:nvPr/>
        </p:nvCxnSpPr>
        <p:spPr>
          <a:xfrm>
            <a:off x="7665648" y="4162284"/>
            <a:ext cx="36004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9" name="Lefelé nyíl 68"/>
          <p:cNvSpPr/>
          <p:nvPr/>
        </p:nvSpPr>
        <p:spPr>
          <a:xfrm>
            <a:off x="7737656" y="2578108"/>
            <a:ext cx="2160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70" name="Szövegdoboz 69"/>
          <p:cNvSpPr txBox="1"/>
          <p:nvPr/>
        </p:nvSpPr>
        <p:spPr>
          <a:xfrm>
            <a:off x="6764871" y="1628801"/>
            <a:ext cx="21615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hu-HU" sz="1600" dirty="0">
                <a:solidFill>
                  <a:prstClr val="black"/>
                </a:solidFill>
                <a:latin typeface="Arial" panose="020B0604020202020204" pitchFamily="34" charset="0"/>
              </a:rPr>
              <a:t>Mosás:1:4 </a:t>
            </a:r>
            <a:r>
              <a:rPr lang="hu-HU" sz="1600" dirty="0" err="1">
                <a:solidFill>
                  <a:prstClr val="black"/>
                </a:solidFill>
                <a:latin typeface="Arial" panose="020B0604020202020204" pitchFamily="34" charset="0"/>
              </a:rPr>
              <a:t>metanol:víz</a:t>
            </a:r>
            <a:r>
              <a:rPr lang="hu-HU" sz="1600" dirty="0">
                <a:solidFill>
                  <a:prstClr val="black"/>
                </a:solidFill>
                <a:latin typeface="Arial" panose="020B0604020202020204" pitchFamily="34" charset="0"/>
              </a:rPr>
              <a:t> eleggyel</a:t>
            </a:r>
          </a:p>
        </p:txBody>
      </p:sp>
      <p:sp>
        <p:nvSpPr>
          <p:cNvPr id="71" name="Lefelé nyíl 70"/>
          <p:cNvSpPr/>
          <p:nvPr/>
        </p:nvSpPr>
        <p:spPr>
          <a:xfrm>
            <a:off x="7737656" y="4827000"/>
            <a:ext cx="2160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76" name="Háromszög 75"/>
          <p:cNvSpPr/>
          <p:nvPr/>
        </p:nvSpPr>
        <p:spPr>
          <a:xfrm>
            <a:off x="7905019" y="4309702"/>
            <a:ext cx="118702" cy="13032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77" name="Háromszög 76"/>
          <p:cNvSpPr/>
          <p:nvPr/>
        </p:nvSpPr>
        <p:spPr>
          <a:xfrm>
            <a:off x="7678305" y="4173983"/>
            <a:ext cx="118702" cy="13032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78" name="Téglalap 77"/>
          <p:cNvSpPr/>
          <p:nvPr/>
        </p:nvSpPr>
        <p:spPr>
          <a:xfrm>
            <a:off x="7548378" y="4940021"/>
            <a:ext cx="117270" cy="121487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79" name="Téglalap 78"/>
          <p:cNvSpPr/>
          <p:nvPr/>
        </p:nvSpPr>
        <p:spPr>
          <a:xfrm>
            <a:off x="8027845" y="5100174"/>
            <a:ext cx="76735" cy="133772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cxnSp>
        <p:nvCxnSpPr>
          <p:cNvPr id="101" name="Egyenes összekötő 100"/>
          <p:cNvCxnSpPr/>
          <p:nvPr/>
        </p:nvCxnSpPr>
        <p:spPr>
          <a:xfrm>
            <a:off x="9552384" y="3231074"/>
            <a:ext cx="0" cy="122413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Egyenes összekötő 101"/>
          <p:cNvCxnSpPr/>
          <p:nvPr/>
        </p:nvCxnSpPr>
        <p:spPr>
          <a:xfrm>
            <a:off x="9912424" y="3231074"/>
            <a:ext cx="0" cy="122413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" name="Egyenes összekötő 102"/>
          <p:cNvCxnSpPr/>
          <p:nvPr/>
        </p:nvCxnSpPr>
        <p:spPr>
          <a:xfrm>
            <a:off x="9336360" y="3231074"/>
            <a:ext cx="216024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Egyenes összekötő 103"/>
          <p:cNvCxnSpPr/>
          <p:nvPr/>
        </p:nvCxnSpPr>
        <p:spPr>
          <a:xfrm>
            <a:off x="9912424" y="3231074"/>
            <a:ext cx="216024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" name="Egyenes összekötő 104"/>
          <p:cNvCxnSpPr/>
          <p:nvPr/>
        </p:nvCxnSpPr>
        <p:spPr>
          <a:xfrm flipV="1">
            <a:off x="9552384" y="4455211"/>
            <a:ext cx="72008" cy="57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Egyenes összekötő 105"/>
          <p:cNvCxnSpPr/>
          <p:nvPr/>
        </p:nvCxnSpPr>
        <p:spPr>
          <a:xfrm flipV="1">
            <a:off x="9840416" y="4454922"/>
            <a:ext cx="72008" cy="57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Egyenes összekötő 106"/>
          <p:cNvCxnSpPr/>
          <p:nvPr/>
        </p:nvCxnSpPr>
        <p:spPr>
          <a:xfrm>
            <a:off x="9624392" y="4455210"/>
            <a:ext cx="0" cy="18000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Egyenes összekötő 107"/>
          <p:cNvCxnSpPr/>
          <p:nvPr/>
        </p:nvCxnSpPr>
        <p:spPr>
          <a:xfrm>
            <a:off x="9840416" y="4455210"/>
            <a:ext cx="0" cy="18000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9" name="Egyenes összekötő 108"/>
          <p:cNvCxnSpPr/>
          <p:nvPr/>
        </p:nvCxnSpPr>
        <p:spPr>
          <a:xfrm>
            <a:off x="9552384" y="4451225"/>
            <a:ext cx="36004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Egyenes összekötő 109"/>
          <p:cNvCxnSpPr/>
          <p:nvPr/>
        </p:nvCxnSpPr>
        <p:spPr>
          <a:xfrm>
            <a:off x="9552384" y="4167178"/>
            <a:ext cx="36004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1" name="Lefelé nyíl 110"/>
          <p:cNvSpPr/>
          <p:nvPr/>
        </p:nvSpPr>
        <p:spPr>
          <a:xfrm>
            <a:off x="9624392" y="2583002"/>
            <a:ext cx="2160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112" name="Szövegdoboz 111"/>
          <p:cNvSpPr txBox="1"/>
          <p:nvPr/>
        </p:nvSpPr>
        <p:spPr>
          <a:xfrm>
            <a:off x="8876058" y="1484784"/>
            <a:ext cx="182845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hu-HU" sz="1600" dirty="0">
                <a:solidFill>
                  <a:prstClr val="black"/>
                </a:solidFill>
                <a:latin typeface="Arial" panose="020B0604020202020204" pitchFamily="34" charset="0"/>
              </a:rPr>
              <a:t>Elúció:  2 ml 0,1% TFA-t tartalmazó 9:1  metanol-víz eleggyel</a:t>
            </a:r>
          </a:p>
        </p:txBody>
      </p:sp>
      <p:sp>
        <p:nvSpPr>
          <p:cNvPr id="113" name="Lefelé nyíl 112"/>
          <p:cNvSpPr/>
          <p:nvPr/>
        </p:nvSpPr>
        <p:spPr>
          <a:xfrm>
            <a:off x="9624392" y="4831894"/>
            <a:ext cx="2160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118" name="Háromszög 117"/>
          <p:cNvSpPr/>
          <p:nvPr/>
        </p:nvSpPr>
        <p:spPr>
          <a:xfrm>
            <a:off x="9433682" y="5049489"/>
            <a:ext cx="118702" cy="13032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119" name="Háromszög 118"/>
          <p:cNvSpPr/>
          <p:nvPr/>
        </p:nvSpPr>
        <p:spPr>
          <a:xfrm>
            <a:off x="9956427" y="4880744"/>
            <a:ext cx="118702" cy="13032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cxnSp>
        <p:nvCxnSpPr>
          <p:cNvPr id="132" name="Egyenes összekötő 131"/>
          <p:cNvCxnSpPr/>
          <p:nvPr/>
        </p:nvCxnSpPr>
        <p:spPr>
          <a:xfrm>
            <a:off x="5947384" y="3226469"/>
            <a:ext cx="0" cy="122413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3" name="Egyenes összekötő 132"/>
          <p:cNvCxnSpPr/>
          <p:nvPr/>
        </p:nvCxnSpPr>
        <p:spPr>
          <a:xfrm>
            <a:off x="6307424" y="3226469"/>
            <a:ext cx="0" cy="122413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4" name="Egyenes összekötő 133"/>
          <p:cNvCxnSpPr/>
          <p:nvPr/>
        </p:nvCxnSpPr>
        <p:spPr>
          <a:xfrm>
            <a:off x="5731360" y="3226469"/>
            <a:ext cx="216024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5" name="Egyenes összekötő 134"/>
          <p:cNvCxnSpPr/>
          <p:nvPr/>
        </p:nvCxnSpPr>
        <p:spPr>
          <a:xfrm>
            <a:off x="6307424" y="3226469"/>
            <a:ext cx="216024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6" name="Egyenes összekötő 135"/>
          <p:cNvCxnSpPr/>
          <p:nvPr/>
        </p:nvCxnSpPr>
        <p:spPr>
          <a:xfrm flipV="1">
            <a:off x="5947384" y="4450606"/>
            <a:ext cx="72008" cy="57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7" name="Egyenes összekötő 136"/>
          <p:cNvCxnSpPr/>
          <p:nvPr/>
        </p:nvCxnSpPr>
        <p:spPr>
          <a:xfrm flipV="1">
            <a:off x="6235416" y="4450317"/>
            <a:ext cx="72008" cy="579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8" name="Egyenes összekötő 137"/>
          <p:cNvCxnSpPr/>
          <p:nvPr/>
        </p:nvCxnSpPr>
        <p:spPr>
          <a:xfrm>
            <a:off x="6019392" y="4450605"/>
            <a:ext cx="0" cy="18000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9" name="Egyenes összekötő 138"/>
          <p:cNvCxnSpPr/>
          <p:nvPr/>
        </p:nvCxnSpPr>
        <p:spPr>
          <a:xfrm>
            <a:off x="6235416" y="4450605"/>
            <a:ext cx="0" cy="18000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0" name="Egyenes összekötő 139"/>
          <p:cNvCxnSpPr/>
          <p:nvPr/>
        </p:nvCxnSpPr>
        <p:spPr>
          <a:xfrm>
            <a:off x="5947384" y="4446620"/>
            <a:ext cx="36004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1" name="Egyenes összekötő 140"/>
          <p:cNvCxnSpPr/>
          <p:nvPr/>
        </p:nvCxnSpPr>
        <p:spPr>
          <a:xfrm>
            <a:off x="5947384" y="4162573"/>
            <a:ext cx="36004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2" name="Lefelé nyíl 141"/>
          <p:cNvSpPr/>
          <p:nvPr/>
        </p:nvSpPr>
        <p:spPr>
          <a:xfrm>
            <a:off x="6019392" y="2578397"/>
            <a:ext cx="2160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144" name="Lefelé nyíl 143"/>
          <p:cNvSpPr/>
          <p:nvPr/>
        </p:nvSpPr>
        <p:spPr>
          <a:xfrm>
            <a:off x="6019392" y="4827289"/>
            <a:ext cx="2160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145" name="Háromszög 144"/>
          <p:cNvSpPr/>
          <p:nvPr/>
        </p:nvSpPr>
        <p:spPr>
          <a:xfrm>
            <a:off x="6186755" y="4309991"/>
            <a:ext cx="118702" cy="13032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146" name="Háromszög 145"/>
          <p:cNvSpPr/>
          <p:nvPr/>
        </p:nvSpPr>
        <p:spPr>
          <a:xfrm>
            <a:off x="5960041" y="4174272"/>
            <a:ext cx="118702" cy="13032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147" name="Téglalap 146"/>
          <p:cNvSpPr/>
          <p:nvPr/>
        </p:nvSpPr>
        <p:spPr>
          <a:xfrm>
            <a:off x="6013430" y="4325134"/>
            <a:ext cx="117270" cy="121487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148" name="Téglalap 147"/>
          <p:cNvSpPr/>
          <p:nvPr/>
        </p:nvSpPr>
        <p:spPr>
          <a:xfrm>
            <a:off x="6137699" y="4189400"/>
            <a:ext cx="76735" cy="133772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149" name="Szövegdoboz 148"/>
          <p:cNvSpPr txBox="1"/>
          <p:nvPr/>
        </p:nvSpPr>
        <p:spPr>
          <a:xfrm>
            <a:off x="8915445" y="5488153"/>
            <a:ext cx="33438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hu-HU" dirty="0">
                <a:solidFill>
                  <a:prstClr val="black"/>
                </a:solidFill>
                <a:latin typeface="Arial" panose="020B0604020202020204" pitchFamily="34" charset="0"/>
              </a:rPr>
              <a:t>  Mátrix komponens 1</a:t>
            </a:r>
          </a:p>
          <a:p>
            <a:pPr>
              <a:defRPr/>
            </a:pPr>
            <a:r>
              <a:rPr lang="hu-HU" dirty="0">
                <a:solidFill>
                  <a:prstClr val="black"/>
                </a:solidFill>
                <a:latin typeface="Arial" panose="020B0604020202020204" pitchFamily="34" charset="0"/>
              </a:rPr>
              <a:t>  Mátrix komponens 2</a:t>
            </a:r>
          </a:p>
          <a:p>
            <a:pPr>
              <a:defRPr/>
            </a:pPr>
            <a:r>
              <a:rPr lang="hu-HU" dirty="0">
                <a:solidFill>
                  <a:prstClr val="black"/>
                </a:solidFill>
                <a:latin typeface="Arial" panose="020B0604020202020204" pitchFamily="34" charset="0"/>
              </a:rPr>
              <a:t>  Vizsgálandó komponens</a:t>
            </a:r>
          </a:p>
        </p:txBody>
      </p:sp>
      <p:sp>
        <p:nvSpPr>
          <p:cNvPr id="150" name="Ellipszis 149"/>
          <p:cNvSpPr/>
          <p:nvPr/>
        </p:nvSpPr>
        <p:spPr>
          <a:xfrm>
            <a:off x="8854127" y="5560161"/>
            <a:ext cx="122635" cy="166996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151" name="Téglalap 150"/>
          <p:cNvSpPr/>
          <p:nvPr/>
        </p:nvSpPr>
        <p:spPr>
          <a:xfrm>
            <a:off x="8845416" y="5913045"/>
            <a:ext cx="117270" cy="121487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152" name="Háromszög 151"/>
          <p:cNvSpPr/>
          <p:nvPr/>
        </p:nvSpPr>
        <p:spPr>
          <a:xfrm>
            <a:off x="8853259" y="6163562"/>
            <a:ext cx="118702" cy="13032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cxnSp>
        <p:nvCxnSpPr>
          <p:cNvPr id="6" name="Egyenes összekötő 5"/>
          <p:cNvCxnSpPr/>
          <p:nvPr/>
        </p:nvCxnSpPr>
        <p:spPr>
          <a:xfrm flipH="1">
            <a:off x="2431339" y="4290958"/>
            <a:ext cx="374198" cy="9945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84E3C-B01F-4FFE-A705-1FD4F1F186B5}" type="slidenum">
              <a:rPr lang="hu-HU" smtClean="0"/>
              <a:t>7</a:t>
            </a:fld>
            <a:endParaRPr lang="hu-HU"/>
          </a:p>
        </p:txBody>
      </p:sp>
      <p:sp>
        <p:nvSpPr>
          <p:cNvPr id="92" name="Szövegdoboz 91"/>
          <p:cNvSpPr txBox="1"/>
          <p:nvPr/>
        </p:nvSpPr>
        <p:spPr>
          <a:xfrm>
            <a:off x="1263214" y="3972446"/>
            <a:ext cx="12516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>
                <a:solidFill>
                  <a:srgbClr val="FF0000"/>
                </a:solidFill>
                <a:latin typeface="Arial" panose="020B0604020202020204" pitchFamily="34" charset="0"/>
              </a:rPr>
              <a:t>C18-as töltet</a:t>
            </a:r>
          </a:p>
        </p:txBody>
      </p:sp>
      <p:sp>
        <p:nvSpPr>
          <p:cNvPr id="93" name="Szövegdoboz 92"/>
          <p:cNvSpPr txBox="1"/>
          <p:nvPr/>
        </p:nvSpPr>
        <p:spPr>
          <a:xfrm>
            <a:off x="1715308" y="5813292"/>
            <a:ext cx="2380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>
                <a:solidFill>
                  <a:srgbClr val="FF0000"/>
                </a:solidFill>
                <a:latin typeface="Arial" panose="020B0604020202020204" pitchFamily="34" charset="0"/>
              </a:rPr>
              <a:t>Nem száradhat ki!!!</a:t>
            </a:r>
          </a:p>
        </p:txBody>
      </p:sp>
      <p:pic>
        <p:nvPicPr>
          <p:cNvPr id="94" name="Picture 2" descr="Extracting-Non-polar-Compound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564" y="5085844"/>
            <a:ext cx="2359744" cy="693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5" name="Jobbra nyíl 94"/>
          <p:cNvSpPr/>
          <p:nvPr/>
        </p:nvSpPr>
        <p:spPr>
          <a:xfrm rot="2100000">
            <a:off x="1533454" y="5475072"/>
            <a:ext cx="602106" cy="33822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96" name="Jobbra nyíl 95"/>
          <p:cNvSpPr/>
          <p:nvPr/>
        </p:nvSpPr>
        <p:spPr>
          <a:xfrm rot="8100000">
            <a:off x="1533454" y="4793662"/>
            <a:ext cx="602106" cy="33822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0217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1424" y="274638"/>
            <a:ext cx="9649072" cy="1143000"/>
          </a:xfrm>
        </p:spPr>
        <p:txBody>
          <a:bodyPr>
            <a:normAutofit/>
          </a:bodyPr>
          <a:lstStyle/>
          <a:p>
            <a:r>
              <a:rPr lang="hu-HU" b="1" dirty="0" err="1" smtClean="0"/>
              <a:t>Mikrocisztin</a:t>
            </a:r>
            <a:r>
              <a:rPr lang="hu-HU" b="1" dirty="0" smtClean="0"/>
              <a:t>-LR mérése az ISO 20179:2005 szabvány alapján 2.</a:t>
            </a:r>
            <a:endParaRPr lang="hu-HU" b="1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149" y="3789413"/>
            <a:ext cx="3909699" cy="2189432"/>
          </a:xfrm>
        </p:spPr>
      </p:pic>
      <p:sp>
        <p:nvSpPr>
          <p:cNvPr id="5" name="Szövegdoboz 4"/>
          <p:cNvSpPr txBox="1"/>
          <p:nvPr/>
        </p:nvSpPr>
        <p:spPr>
          <a:xfrm>
            <a:off x="1163451" y="1844825"/>
            <a:ext cx="321909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sz="2800" dirty="0">
                <a:latin typeface="Arial" panose="020B0604020202020204" pitchFamily="34" charset="0"/>
              </a:rPr>
              <a:t>500 ml minta pH beállítása 5-8 közé</a:t>
            </a: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1377" y="1844825"/>
            <a:ext cx="6699963" cy="4134020"/>
          </a:xfrm>
          <a:prstGeom prst="rect">
            <a:avLst/>
          </a:prstGeom>
        </p:spPr>
      </p:pic>
      <p:cxnSp>
        <p:nvCxnSpPr>
          <p:cNvPr id="7" name="Egyenes összekötő 6"/>
          <p:cNvCxnSpPr/>
          <p:nvPr/>
        </p:nvCxnSpPr>
        <p:spPr>
          <a:xfrm>
            <a:off x="7680176" y="1916832"/>
            <a:ext cx="0" cy="388843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9"/>
          <p:cNvCxnSpPr/>
          <p:nvPr/>
        </p:nvCxnSpPr>
        <p:spPr>
          <a:xfrm>
            <a:off x="9048328" y="1916832"/>
            <a:ext cx="0" cy="388843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zövegdoboz 10"/>
          <p:cNvSpPr txBox="1"/>
          <p:nvPr/>
        </p:nvSpPr>
        <p:spPr>
          <a:xfrm>
            <a:off x="7176120" y="597134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latin typeface="Arial" panose="020B0604020202020204" pitchFamily="34" charset="0"/>
              </a:rPr>
              <a:t>pH:5</a:t>
            </a:r>
          </a:p>
        </p:txBody>
      </p:sp>
      <p:sp>
        <p:nvSpPr>
          <p:cNvPr id="12" name="Szövegdoboz 11"/>
          <p:cNvSpPr txBox="1"/>
          <p:nvPr/>
        </p:nvSpPr>
        <p:spPr>
          <a:xfrm>
            <a:off x="8611358" y="5971346"/>
            <a:ext cx="725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latin typeface="Arial" panose="020B0604020202020204" pitchFamily="34" charset="0"/>
              </a:rPr>
              <a:t>pH:8</a:t>
            </a:r>
          </a:p>
        </p:txBody>
      </p:sp>
      <p:sp>
        <p:nvSpPr>
          <p:cNvPr id="22" name="Dia számának hely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84E3C-B01F-4FFE-A705-1FD4F1F186B5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58595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46403" y="139251"/>
            <a:ext cx="10515600" cy="1325563"/>
          </a:xfrm>
        </p:spPr>
        <p:txBody>
          <a:bodyPr>
            <a:normAutofit/>
          </a:bodyPr>
          <a:lstStyle/>
          <a:p>
            <a:r>
              <a:rPr lang="hu-HU" b="1" dirty="0" err="1"/>
              <a:t>Mikrocisztin</a:t>
            </a:r>
            <a:r>
              <a:rPr lang="hu-HU" b="1" dirty="0"/>
              <a:t>-LR mérése az ISO 20179:2005 szabvány alapján </a:t>
            </a:r>
            <a:r>
              <a:rPr lang="hu-HU" b="1" dirty="0" smtClean="0"/>
              <a:t>3.</a:t>
            </a:r>
            <a:endParaRPr lang="hu-HU" b="1" dirty="0"/>
          </a:p>
        </p:txBody>
      </p:sp>
      <p:pic>
        <p:nvPicPr>
          <p:cNvPr id="51" name="Tartalom helye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40" y="4045527"/>
            <a:ext cx="3313803" cy="1856796"/>
          </a:xfrm>
        </p:spPr>
      </p:pic>
      <p:cxnSp>
        <p:nvCxnSpPr>
          <p:cNvPr id="5" name="Egyenes összekötő 4"/>
          <p:cNvCxnSpPr/>
          <p:nvPr/>
        </p:nvCxnSpPr>
        <p:spPr>
          <a:xfrm>
            <a:off x="1475244" y="3544614"/>
            <a:ext cx="0" cy="30439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/>
          <p:cNvCxnSpPr/>
          <p:nvPr/>
        </p:nvCxnSpPr>
        <p:spPr>
          <a:xfrm flipH="1">
            <a:off x="1357465" y="3835734"/>
            <a:ext cx="11288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9"/>
          <p:cNvCxnSpPr/>
          <p:nvPr/>
        </p:nvCxnSpPr>
        <p:spPr>
          <a:xfrm>
            <a:off x="1357465" y="3824643"/>
            <a:ext cx="0" cy="50733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gyenes összekötő 16"/>
          <p:cNvCxnSpPr/>
          <p:nvPr/>
        </p:nvCxnSpPr>
        <p:spPr>
          <a:xfrm flipH="1">
            <a:off x="1357465" y="4346663"/>
            <a:ext cx="494823" cy="166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20"/>
          <p:cNvCxnSpPr/>
          <p:nvPr/>
        </p:nvCxnSpPr>
        <p:spPr>
          <a:xfrm>
            <a:off x="1843270" y="3824643"/>
            <a:ext cx="3749" cy="51708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gyenes összekötő 22"/>
          <p:cNvCxnSpPr/>
          <p:nvPr/>
        </p:nvCxnSpPr>
        <p:spPr>
          <a:xfrm>
            <a:off x="1357465" y="3891867"/>
            <a:ext cx="4776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Lefelé nyíl 31"/>
          <p:cNvSpPr/>
          <p:nvPr/>
        </p:nvSpPr>
        <p:spPr>
          <a:xfrm>
            <a:off x="1500585" y="2274395"/>
            <a:ext cx="225804" cy="1014660"/>
          </a:xfrm>
          <a:prstGeom prst="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33" name="Szövegdoboz 32"/>
          <p:cNvSpPr txBox="1"/>
          <p:nvPr/>
        </p:nvSpPr>
        <p:spPr>
          <a:xfrm>
            <a:off x="705273" y="1585332"/>
            <a:ext cx="1781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>
                <a:latin typeface="Arial" panose="020B0604020202020204" pitchFamily="34" charset="0"/>
              </a:rPr>
              <a:t>N</a:t>
            </a:r>
            <a:r>
              <a:rPr lang="hu-HU" sz="2400" baseline="-25000" dirty="0">
                <a:latin typeface="Arial" panose="020B0604020202020204" pitchFamily="34" charset="0"/>
              </a:rPr>
              <a:t>2</a:t>
            </a:r>
            <a:r>
              <a:rPr lang="hu-HU" sz="2400" dirty="0">
                <a:latin typeface="Arial" panose="020B0604020202020204" pitchFamily="34" charset="0"/>
              </a:rPr>
              <a:t> bepárlás</a:t>
            </a:r>
          </a:p>
        </p:txBody>
      </p:sp>
      <p:sp>
        <p:nvSpPr>
          <p:cNvPr id="35" name="Lefelé nyíl 34"/>
          <p:cNvSpPr/>
          <p:nvPr/>
        </p:nvSpPr>
        <p:spPr>
          <a:xfrm>
            <a:off x="3708761" y="2253930"/>
            <a:ext cx="225802" cy="1014547"/>
          </a:xfrm>
          <a:prstGeom prst="down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36" name="Szövegdoboz 35"/>
          <p:cNvSpPr txBox="1"/>
          <p:nvPr/>
        </p:nvSpPr>
        <p:spPr>
          <a:xfrm>
            <a:off x="2685492" y="1585608"/>
            <a:ext cx="2250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>
                <a:latin typeface="Arial" panose="020B0604020202020204" pitchFamily="34" charset="0"/>
              </a:rPr>
              <a:t>Oldószer csere</a:t>
            </a:r>
          </a:p>
        </p:txBody>
      </p:sp>
      <p:sp>
        <p:nvSpPr>
          <p:cNvPr id="37" name="Jobbra nyíl 36"/>
          <p:cNvSpPr/>
          <p:nvPr/>
        </p:nvSpPr>
        <p:spPr>
          <a:xfrm>
            <a:off x="2253699" y="3923082"/>
            <a:ext cx="903159" cy="152199"/>
          </a:xfrm>
          <a:prstGeom prst="righ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39" name="Szövegdoboz 38"/>
          <p:cNvSpPr txBox="1"/>
          <p:nvPr/>
        </p:nvSpPr>
        <p:spPr>
          <a:xfrm>
            <a:off x="680655" y="4490434"/>
            <a:ext cx="18656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hu-HU" sz="1600" dirty="0">
                <a:solidFill>
                  <a:prstClr val="black"/>
                </a:solidFill>
                <a:latin typeface="Arial" panose="020B0604020202020204" pitchFamily="34" charset="0"/>
              </a:rPr>
              <a:t>2 ml 0,1% TFA-t tartalmazó 9:1  metanol-víz elegy</a:t>
            </a:r>
            <a:endParaRPr lang="hu-HU" sz="1600" dirty="0">
              <a:latin typeface="Arial" panose="020B0604020202020204" pitchFamily="34" charset="0"/>
            </a:endParaRPr>
          </a:p>
        </p:txBody>
      </p:sp>
      <p:sp>
        <p:nvSpPr>
          <p:cNvPr id="41" name="Szövegdoboz 40"/>
          <p:cNvSpPr txBox="1"/>
          <p:nvPr/>
        </p:nvSpPr>
        <p:spPr>
          <a:xfrm>
            <a:off x="3164398" y="4485289"/>
            <a:ext cx="12961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latin typeface="Arial" panose="020B0604020202020204" pitchFamily="34" charset="0"/>
              </a:rPr>
              <a:t>500 µl 1:4 metanol-víz elegy</a:t>
            </a:r>
          </a:p>
        </p:txBody>
      </p:sp>
      <p:sp>
        <p:nvSpPr>
          <p:cNvPr id="42" name="Jobbra nyíl 41"/>
          <p:cNvSpPr/>
          <p:nvPr/>
        </p:nvSpPr>
        <p:spPr>
          <a:xfrm>
            <a:off x="4236059" y="3913423"/>
            <a:ext cx="903159" cy="152199"/>
          </a:xfrm>
          <a:prstGeom prst="righ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43" name="Téglalap 42"/>
          <p:cNvSpPr/>
          <p:nvPr/>
        </p:nvSpPr>
        <p:spPr>
          <a:xfrm>
            <a:off x="5261691" y="3384033"/>
            <a:ext cx="1225993" cy="122063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44" name="Szövegdoboz 43"/>
          <p:cNvSpPr txBox="1"/>
          <p:nvPr/>
        </p:nvSpPr>
        <p:spPr>
          <a:xfrm>
            <a:off x="5155806" y="3583681"/>
            <a:ext cx="14514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>
                <a:latin typeface="Arial" panose="020B0604020202020204" pitchFamily="34" charset="0"/>
              </a:rPr>
              <a:t>HPLC rendszer</a:t>
            </a:r>
          </a:p>
        </p:txBody>
      </p:sp>
      <p:sp>
        <p:nvSpPr>
          <p:cNvPr id="46" name="Jobbra nyíl 45"/>
          <p:cNvSpPr/>
          <p:nvPr/>
        </p:nvSpPr>
        <p:spPr>
          <a:xfrm rot="-2700000">
            <a:off x="6468478" y="3088170"/>
            <a:ext cx="576064" cy="108012"/>
          </a:xfrm>
          <a:prstGeom prst="righ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47" name="Jobbra nyíl 46"/>
          <p:cNvSpPr/>
          <p:nvPr/>
        </p:nvSpPr>
        <p:spPr>
          <a:xfrm rot="2700000">
            <a:off x="6468477" y="4798605"/>
            <a:ext cx="576064" cy="108012"/>
          </a:xfrm>
          <a:prstGeom prst="righ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49" name="Téglalap 48"/>
          <p:cNvSpPr/>
          <p:nvPr/>
        </p:nvSpPr>
        <p:spPr>
          <a:xfrm>
            <a:off x="7220438" y="2253930"/>
            <a:ext cx="1035802" cy="619878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sp>
        <p:nvSpPr>
          <p:cNvPr id="50" name="Téglalap 49"/>
          <p:cNvSpPr/>
          <p:nvPr/>
        </p:nvSpPr>
        <p:spPr>
          <a:xfrm>
            <a:off x="7229015" y="5182789"/>
            <a:ext cx="1027225" cy="551601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Arial" panose="020B0604020202020204" pitchFamily="34" charset="0"/>
            </a:endParaRPr>
          </a:p>
        </p:txBody>
      </p:sp>
      <p:cxnSp>
        <p:nvCxnSpPr>
          <p:cNvPr id="53" name="Egyenes összekötő 52"/>
          <p:cNvCxnSpPr/>
          <p:nvPr/>
        </p:nvCxnSpPr>
        <p:spPr>
          <a:xfrm flipH="1">
            <a:off x="8666518" y="4329474"/>
            <a:ext cx="934891" cy="136815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Szövegdoboz 53"/>
          <p:cNvSpPr txBox="1"/>
          <p:nvPr/>
        </p:nvSpPr>
        <p:spPr>
          <a:xfrm>
            <a:off x="8089611" y="5633870"/>
            <a:ext cx="13187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>
                <a:latin typeface="Arial" panose="020B0604020202020204" pitchFamily="34" charset="0"/>
              </a:rPr>
              <a:t>m/z 996=&gt;135</a:t>
            </a:r>
          </a:p>
        </p:txBody>
      </p:sp>
      <p:sp>
        <p:nvSpPr>
          <p:cNvPr id="55" name="Szövegdoboz 54"/>
          <p:cNvSpPr txBox="1"/>
          <p:nvPr/>
        </p:nvSpPr>
        <p:spPr>
          <a:xfrm>
            <a:off x="7317582" y="2333036"/>
            <a:ext cx="8296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>
                <a:latin typeface="Arial" panose="020B0604020202020204" pitchFamily="34" charset="0"/>
              </a:rPr>
              <a:t>DAD</a:t>
            </a:r>
          </a:p>
        </p:txBody>
      </p:sp>
      <p:sp>
        <p:nvSpPr>
          <p:cNvPr id="56" name="Szövegdoboz 55"/>
          <p:cNvSpPr txBox="1"/>
          <p:nvPr/>
        </p:nvSpPr>
        <p:spPr>
          <a:xfrm>
            <a:off x="7162265" y="5235961"/>
            <a:ext cx="12151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>
                <a:latin typeface="Arial" panose="020B0604020202020204" pitchFamily="34" charset="0"/>
              </a:rPr>
              <a:t>MS/MS</a:t>
            </a:r>
          </a:p>
        </p:txBody>
      </p:sp>
      <p:pic>
        <p:nvPicPr>
          <p:cNvPr id="57" name="Kép 5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40" y="1360739"/>
            <a:ext cx="2992630" cy="2290800"/>
          </a:xfrm>
          <a:prstGeom prst="rect">
            <a:avLst/>
          </a:prstGeom>
        </p:spPr>
      </p:pic>
      <p:cxnSp>
        <p:nvCxnSpPr>
          <p:cNvPr id="58" name="Egyenes összekötő 57"/>
          <p:cNvCxnSpPr/>
          <p:nvPr/>
        </p:nvCxnSpPr>
        <p:spPr>
          <a:xfrm>
            <a:off x="9669771" y="1665192"/>
            <a:ext cx="0" cy="224994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Szövegdoboz 61"/>
          <p:cNvSpPr txBox="1"/>
          <p:nvPr/>
        </p:nvSpPr>
        <p:spPr>
          <a:xfrm>
            <a:off x="9768408" y="1546153"/>
            <a:ext cx="137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latin typeface="Arial" panose="020B0604020202020204" pitchFamily="34" charset="0"/>
              </a:rPr>
              <a:t>230-235 </a:t>
            </a:r>
            <a:r>
              <a:rPr lang="hu-HU" dirty="0">
                <a:latin typeface="Arial" panose="020B0604020202020204" pitchFamily="34" charset="0"/>
              </a:rPr>
              <a:t>nm</a:t>
            </a:r>
          </a:p>
        </p:txBody>
      </p:sp>
      <p:cxnSp>
        <p:nvCxnSpPr>
          <p:cNvPr id="45" name="Egyenes összekötő 44"/>
          <p:cNvCxnSpPr/>
          <p:nvPr/>
        </p:nvCxnSpPr>
        <p:spPr>
          <a:xfrm>
            <a:off x="1739405" y="3544614"/>
            <a:ext cx="0" cy="30439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Egyenes összekötő 51"/>
          <p:cNvCxnSpPr/>
          <p:nvPr/>
        </p:nvCxnSpPr>
        <p:spPr>
          <a:xfrm flipH="1">
            <a:off x="1739405" y="3835734"/>
            <a:ext cx="11288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Egyenes összekötő 58"/>
          <p:cNvCxnSpPr/>
          <p:nvPr/>
        </p:nvCxnSpPr>
        <p:spPr>
          <a:xfrm>
            <a:off x="3681317" y="3525757"/>
            <a:ext cx="0" cy="30439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gyenes összekötő 59"/>
          <p:cNvCxnSpPr/>
          <p:nvPr/>
        </p:nvCxnSpPr>
        <p:spPr>
          <a:xfrm flipH="1">
            <a:off x="3563538" y="3816877"/>
            <a:ext cx="11288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Egyenes összekötő 60"/>
          <p:cNvCxnSpPr/>
          <p:nvPr/>
        </p:nvCxnSpPr>
        <p:spPr>
          <a:xfrm>
            <a:off x="3563538" y="3805786"/>
            <a:ext cx="0" cy="50733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Egyenes összekötő 62"/>
          <p:cNvCxnSpPr/>
          <p:nvPr/>
        </p:nvCxnSpPr>
        <p:spPr>
          <a:xfrm flipH="1">
            <a:off x="3563538" y="4327806"/>
            <a:ext cx="494823" cy="166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gyenes összekötő 63"/>
          <p:cNvCxnSpPr/>
          <p:nvPr/>
        </p:nvCxnSpPr>
        <p:spPr>
          <a:xfrm>
            <a:off x="4049343" y="3805786"/>
            <a:ext cx="3749" cy="51708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Egyenes összekötő 65"/>
          <p:cNvCxnSpPr/>
          <p:nvPr/>
        </p:nvCxnSpPr>
        <p:spPr>
          <a:xfrm>
            <a:off x="3945478" y="3525757"/>
            <a:ext cx="0" cy="30439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Egyenes összekötő 66"/>
          <p:cNvCxnSpPr/>
          <p:nvPr/>
        </p:nvCxnSpPr>
        <p:spPr>
          <a:xfrm flipH="1">
            <a:off x="3945478" y="3816877"/>
            <a:ext cx="11288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Egyenes összekötő 67"/>
          <p:cNvCxnSpPr/>
          <p:nvPr/>
        </p:nvCxnSpPr>
        <p:spPr>
          <a:xfrm>
            <a:off x="3563538" y="4143456"/>
            <a:ext cx="478410" cy="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ia számának hely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84E3C-B01F-4FFE-A705-1FD4F1F186B5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93172125"/>
      </p:ext>
    </p:extLst>
  </p:cSld>
  <p:clrMapOvr>
    <a:masterClrMapping/>
  </p:clrMapOvr>
</p:sld>
</file>

<file path=ppt/theme/theme1.xml><?xml version="1.0" encoding="utf-8"?>
<a:theme xmlns:a="http://schemas.openxmlformats.org/drawingml/2006/main" name="NNGy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NGyK" id="{A588085A-DD60-4F96-B7D7-28A16BE543AA}" vid="{622A084A-A7B9-453E-AB99-6D97168F8A7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NNGyK</Template>
  <TotalTime>1282</TotalTime>
  <Words>1036</Words>
  <Application>Microsoft Office PowerPoint</Application>
  <PresentationFormat>Szélesvásznú</PresentationFormat>
  <Paragraphs>193</Paragraphs>
  <Slides>21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1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21</vt:i4>
      </vt:variant>
    </vt:vector>
  </HeadingPairs>
  <TitlesOfParts>
    <vt:vector size="23" baseType="lpstr">
      <vt:lpstr>Arial</vt:lpstr>
      <vt:lpstr>NNGyK</vt:lpstr>
      <vt:lpstr>Vizsgálati módszerek, laboratóriumi tapasztalatok I. PFA vegyületek, Biszfenol-A, Mikrocisztin-LR  </vt:lpstr>
      <vt:lpstr>Bevezetés</vt:lpstr>
      <vt:lpstr>Szilárd fázisú extrakció (SPE)</vt:lpstr>
      <vt:lpstr>Szilárd fázisú extrakció (SPE)</vt:lpstr>
      <vt:lpstr>Detektálás: Tandem tömegspektrométer - MRM</vt:lpstr>
      <vt:lpstr>Mikrocisztin-LR mérési lehetősége</vt:lpstr>
      <vt:lpstr>Mikrocisztin-LR mérése az ISO 20179:2005 szabvány alapján 1.</vt:lpstr>
      <vt:lpstr>Mikrocisztin-LR mérése az ISO 20179:2005 szabvány alapján 2.</vt:lpstr>
      <vt:lpstr>Mikrocisztin-LR mérése az ISO 20179:2005 szabvány alapján 3.</vt:lpstr>
      <vt:lpstr>Mikrocisztin-LR mérése az ISO 20179:2005 szabvány alapján 4.</vt:lpstr>
      <vt:lpstr>PFA mérési lehetőségek</vt:lpstr>
      <vt:lpstr>PFA komponensek mérése az ISO 21675:2019 szabvány alapján 1.</vt:lpstr>
      <vt:lpstr>PFA komponensek mérése az ISO 21675:2019 szabvány alapján 2.</vt:lpstr>
      <vt:lpstr>PFA komponensek mérése az ISO 21675:2019 szabvány alapján 3.</vt:lpstr>
      <vt:lpstr>PFA mérés kihívásai</vt:lpstr>
      <vt:lpstr>Biszfenol A mérési lehetőségek</vt:lpstr>
      <vt:lpstr>Biszfenol A mérése egyedi módszer alapján 1.</vt:lpstr>
      <vt:lpstr>Biszfenol A mérése egyedi módszer alapján 2.</vt:lpstr>
      <vt:lpstr>Összefoglalás 1.</vt:lpstr>
      <vt:lpstr>Összefoglalás 2.</vt:lpstr>
      <vt:lpstr>PowerPoint-bemutató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Erdélyi Norbert</dc:creator>
  <cp:lastModifiedBy>Erdélyi Norbert</cp:lastModifiedBy>
  <cp:revision>106</cp:revision>
  <dcterms:created xsi:type="dcterms:W3CDTF">2021-08-19T06:42:37Z</dcterms:created>
  <dcterms:modified xsi:type="dcterms:W3CDTF">2024-01-25T07:36:11Z</dcterms:modified>
</cp:coreProperties>
</file>